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0" r:id="rId2"/>
    <p:sldId id="390" r:id="rId3"/>
    <p:sldId id="393" r:id="rId4"/>
    <p:sldId id="513" r:id="rId5"/>
    <p:sldId id="309" r:id="rId6"/>
    <p:sldId id="487" r:id="rId7"/>
    <p:sldId id="512" r:id="rId8"/>
    <p:sldId id="516" r:id="rId9"/>
    <p:sldId id="489" r:id="rId10"/>
    <p:sldId id="490" r:id="rId11"/>
    <p:sldId id="495" r:id="rId12"/>
    <p:sldId id="491" r:id="rId13"/>
    <p:sldId id="494" r:id="rId14"/>
    <p:sldId id="520" r:id="rId15"/>
    <p:sldId id="497" r:id="rId16"/>
    <p:sldId id="519" r:id="rId17"/>
    <p:sldId id="518" r:id="rId18"/>
    <p:sldId id="517" r:id="rId19"/>
    <p:sldId id="511" r:id="rId20"/>
    <p:sldId id="514" r:id="rId21"/>
    <p:sldId id="392" r:id="rId22"/>
    <p:sldId id="515" r:id="rId23"/>
    <p:sldId id="268" r:id="rId2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Gregorio Aurazo Iglesias" initials="JGAI" lastIdx="2" clrIdx="0"/>
  <p:cmAuthor id="1" name="Arturo Vasquez Cordano" initials="AV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6C"/>
    <a:srgbClr val="139A9D"/>
    <a:srgbClr val="009FE3"/>
    <a:srgbClr val="44546A"/>
    <a:srgbClr val="233E5F"/>
    <a:srgbClr val="80A1C9"/>
    <a:srgbClr val="14285A"/>
    <a:srgbClr val="002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42" autoAdjust="0"/>
    <p:restoredTop sz="98230" autoAdjust="0"/>
  </p:normalViewPr>
  <p:slideViewPr>
    <p:cSldViewPr snapToGrid="0">
      <p:cViewPr>
        <p:scale>
          <a:sx n="110" d="100"/>
          <a:sy n="110" d="100"/>
        </p:scale>
        <p:origin x="-216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D576C-D3F0-4208-8AE6-738D4AC85483}" type="datetimeFigureOut">
              <a:rPr lang="en-US" smtClean="0"/>
              <a:t>2/9/2015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C532C-F2CA-4C39-A45B-04FC57DF1327}" type="slidenum">
              <a:rPr lang="en-US" smtClean="0"/>
              <a:t>‹Nº›</a:t>
            </a:fld>
            <a:endParaRPr lang="en-US"/>
          </a:p>
        </p:txBody>
      </p:sp>
    </p:spTree>
    <p:extLst>
      <p:ext uri="{BB962C8B-B14F-4D97-AF65-F5344CB8AC3E}">
        <p14:creationId xmlns:p14="http://schemas.microsoft.com/office/powerpoint/2010/main" val="8688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1574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1631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143" y="2211388"/>
            <a:ext cx="3909303" cy="3255962"/>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Sed ut </a:t>
            </a:r>
            <a:r>
              <a:rPr lang="es-ES" dirty="0" err="1" smtClean="0"/>
              <a:t>diam</a:t>
            </a:r>
            <a:r>
              <a:rPr lang="es-ES" dirty="0" smtClean="0"/>
              <a:t> </a:t>
            </a:r>
            <a:r>
              <a:rPr lang="es-ES" dirty="0" err="1" smtClean="0"/>
              <a:t>tincidunt</a:t>
            </a:r>
            <a:r>
              <a:rPr lang="es-ES" dirty="0" smtClean="0"/>
              <a:t>, </a:t>
            </a:r>
            <a:r>
              <a:rPr lang="es-ES" dirty="0" err="1" smtClean="0"/>
              <a:t>scelerisque</a:t>
            </a:r>
            <a:r>
              <a:rPr lang="es-ES" dirty="0" smtClean="0"/>
              <a:t> </a:t>
            </a:r>
            <a:r>
              <a:rPr lang="es-ES" dirty="0" err="1" smtClean="0"/>
              <a:t>diam</a:t>
            </a:r>
            <a:r>
              <a:rPr lang="es-ES" dirty="0" smtClean="0"/>
              <a:t> et, </a:t>
            </a:r>
            <a:r>
              <a:rPr lang="es-ES" dirty="0" err="1" smtClean="0"/>
              <a:t>dignissim</a:t>
            </a:r>
            <a:r>
              <a:rPr lang="es-ES" dirty="0" smtClean="0"/>
              <a:t> </a:t>
            </a:r>
            <a:r>
              <a:rPr lang="es-ES" dirty="0" err="1" smtClean="0"/>
              <a:t>felis</a:t>
            </a:r>
            <a:r>
              <a:rPr lang="es-ES" dirty="0" smtClean="0"/>
              <a:t>. </a:t>
            </a:r>
            <a:r>
              <a:rPr lang="es-ES" dirty="0" err="1" smtClean="0"/>
              <a:t>Mauris</a:t>
            </a:r>
            <a:r>
              <a:rPr lang="es-ES" dirty="0" smtClean="0"/>
              <a:t> ornare </a:t>
            </a:r>
            <a:r>
              <a:rPr lang="es-ES" dirty="0" err="1" smtClean="0"/>
              <a:t>malesuada</a:t>
            </a:r>
            <a:r>
              <a:rPr lang="es-ES" dirty="0" smtClean="0"/>
              <a:t> </a:t>
            </a:r>
            <a:r>
              <a:rPr lang="es-ES" dirty="0" err="1" smtClean="0"/>
              <a:t>sapien</a:t>
            </a:r>
            <a:r>
              <a:rPr lang="es-ES" dirty="0" smtClean="0"/>
              <a:t>, id </a:t>
            </a:r>
            <a:r>
              <a:rPr lang="es-ES" dirty="0" err="1" smtClean="0"/>
              <a:t>faucibus</a:t>
            </a:r>
            <a:r>
              <a:rPr lang="es-ES" dirty="0" smtClean="0"/>
              <a:t> tortor  </a:t>
            </a:r>
            <a:r>
              <a:rPr lang="es-ES" dirty="0" err="1" smtClean="0"/>
              <a:t>tempor</a:t>
            </a:r>
            <a:r>
              <a:rPr lang="es-ES" dirty="0" smtClean="0"/>
              <a:t> </a:t>
            </a:r>
            <a:r>
              <a:rPr lang="es-ES" dirty="0" err="1" smtClean="0"/>
              <a:t>eu</a:t>
            </a:r>
            <a:r>
              <a:rPr lang="es-ES" dirty="0" smtClean="0"/>
              <a:t>. </a:t>
            </a:r>
            <a:r>
              <a:rPr lang="es-ES" dirty="0" err="1" smtClean="0"/>
              <a:t>Nullam</a:t>
            </a:r>
            <a:r>
              <a:rPr lang="es-ES" dirty="0" smtClean="0"/>
              <a:t> </a:t>
            </a:r>
            <a:r>
              <a:rPr lang="es-ES" dirty="0" err="1" smtClean="0"/>
              <a:t>luctus</a:t>
            </a:r>
            <a:r>
              <a:rPr lang="es-ES" dirty="0" smtClean="0"/>
              <a:t> </a:t>
            </a:r>
            <a:r>
              <a:rPr lang="es-ES" dirty="0" err="1" smtClean="0"/>
              <a:t>pellentesque</a:t>
            </a:r>
            <a:r>
              <a:rPr lang="es-ES" dirty="0" smtClean="0"/>
              <a:t> </a:t>
            </a:r>
            <a:r>
              <a:rPr lang="es-ES" dirty="0" err="1" smtClean="0"/>
              <a:t>tempor</a:t>
            </a:r>
            <a:r>
              <a:rPr lang="es-ES" dirty="0" smtClean="0"/>
              <a:t>. </a:t>
            </a:r>
            <a:r>
              <a:rPr lang="es-ES" dirty="0" err="1" smtClean="0"/>
              <a:t>Donec</a:t>
            </a:r>
            <a:r>
              <a:rPr lang="es-ES" dirty="0" smtClean="0"/>
              <a:t> </a:t>
            </a:r>
            <a:r>
              <a:rPr lang="es-ES" dirty="0" err="1" smtClean="0"/>
              <a:t>facilisis</a:t>
            </a:r>
            <a:r>
              <a:rPr lang="es-ES" dirty="0" smtClean="0"/>
              <a:t> </a:t>
            </a:r>
            <a:r>
              <a:rPr lang="es-ES" dirty="0" err="1" smtClean="0"/>
              <a:t>sem</a:t>
            </a:r>
            <a:r>
              <a:rPr lang="es-ES" dirty="0" smtClean="0"/>
              <a:t> </a:t>
            </a:r>
            <a:r>
              <a:rPr lang="es-ES" dirty="0" err="1" smtClean="0"/>
              <a:t>nec</a:t>
            </a:r>
            <a:r>
              <a:rPr lang="es-ES" dirty="0" smtClean="0"/>
              <a:t> </a:t>
            </a:r>
            <a:r>
              <a:rPr lang="es-ES" dirty="0" err="1" smtClean="0"/>
              <a:t>augue</a:t>
            </a:r>
            <a:r>
              <a:rPr lang="es-ES" dirty="0" smtClean="0"/>
              <a:t> </a:t>
            </a:r>
            <a:r>
              <a:rPr lang="es-ES" dirty="0" err="1" smtClean="0"/>
              <a:t>bibendum</a:t>
            </a:r>
            <a:r>
              <a:rPr lang="es-ES" dirty="0" smtClean="0"/>
              <a:t>, </a:t>
            </a:r>
            <a:r>
              <a:rPr lang="es-ES" dirty="0" err="1" smtClean="0"/>
              <a:t>hendrerit</a:t>
            </a:r>
            <a:r>
              <a:rPr lang="es-ES" dirty="0" smtClean="0"/>
              <a:t> </a:t>
            </a:r>
            <a:r>
              <a:rPr lang="es-ES" dirty="0" err="1" smtClean="0"/>
              <a:t>accumsan</a:t>
            </a:r>
            <a:r>
              <a:rPr lang="es-ES" dirty="0" smtClean="0"/>
              <a:t> </a:t>
            </a:r>
            <a:r>
              <a:rPr lang="es-ES" dirty="0" err="1" smtClean="0"/>
              <a:t>felis</a:t>
            </a:r>
            <a:r>
              <a:rPr lang="es-ES" dirty="0" smtClean="0"/>
              <a:t> </a:t>
            </a:r>
            <a:r>
              <a:rPr lang="es-ES" dirty="0" err="1" smtClean="0"/>
              <a:t>suscipit</a:t>
            </a:r>
            <a:r>
              <a:rPr lang="es-ES" dirty="0" smtClean="0"/>
              <a:t>. </a:t>
            </a:r>
            <a:r>
              <a:rPr lang="es-ES" dirty="0" err="1" smtClean="0"/>
              <a:t>Nullam</a:t>
            </a:r>
            <a:r>
              <a:rPr lang="es-ES" dirty="0" smtClean="0"/>
              <a:t> </a:t>
            </a:r>
            <a:r>
              <a:rPr lang="es-ES" dirty="0" err="1" smtClean="0"/>
              <a:t>molestie</a:t>
            </a:r>
            <a:r>
              <a:rPr lang="es-ES" dirty="0" smtClean="0"/>
              <a:t> non </a:t>
            </a:r>
            <a:r>
              <a:rPr lang="es-ES" dirty="0" err="1" smtClean="0"/>
              <a:t>arcu</a:t>
            </a:r>
            <a:r>
              <a:rPr lang="es-ES" dirty="0" smtClean="0"/>
              <a:t> ut </a:t>
            </a:r>
            <a:r>
              <a:rPr lang="es-ES" dirty="0" err="1" smtClean="0"/>
              <a:t>blandit</a:t>
            </a:r>
            <a:r>
              <a:rPr lang="es-ES" dirty="0" smtClean="0"/>
              <a:t>. </a:t>
            </a:r>
            <a:r>
              <a:rPr lang="es-ES" dirty="0" err="1" smtClean="0"/>
              <a:t>Donec</a:t>
            </a:r>
            <a:r>
              <a:rPr lang="es-ES" dirty="0" smtClean="0"/>
              <a:t> </a:t>
            </a:r>
            <a:r>
              <a:rPr lang="es-ES" dirty="0" err="1" smtClean="0"/>
              <a:t>nec</a:t>
            </a:r>
            <a:r>
              <a:rPr lang="es-ES" dirty="0" smtClean="0"/>
              <a:t> </a:t>
            </a:r>
            <a:r>
              <a:rPr lang="es-ES" dirty="0" err="1" smtClean="0"/>
              <a:t>pretium</a:t>
            </a:r>
            <a:r>
              <a:rPr lang="es-ES" dirty="0" smtClean="0"/>
              <a:t> </a:t>
            </a:r>
            <a:r>
              <a:rPr lang="es-ES" dirty="0" err="1" smtClean="0"/>
              <a:t>lorem</a:t>
            </a:r>
            <a:r>
              <a:rPr lang="es-ES" dirty="0" smtClean="0"/>
              <a:t>. </a:t>
            </a:r>
            <a:r>
              <a:rPr lang="es-ES" dirty="0" err="1" smtClean="0"/>
              <a:t>Donec</a:t>
            </a:r>
            <a:r>
              <a:rPr lang="es-ES" dirty="0" smtClean="0"/>
              <a:t> a </a:t>
            </a:r>
            <a:r>
              <a:rPr lang="es-ES" dirty="0" err="1" smtClean="0"/>
              <a:t>metus</a:t>
            </a:r>
            <a:r>
              <a:rPr lang="es-ES" dirty="0" smtClean="0"/>
              <a:t> justo.</a:t>
            </a:r>
            <a:endParaRPr lang="en-US" dirty="0"/>
          </a:p>
        </p:txBody>
      </p:sp>
      <p:sp>
        <p:nvSpPr>
          <p:cNvPr id="7" name="Title 1"/>
          <p:cNvSpPr>
            <a:spLocks noGrp="1"/>
          </p:cNvSpPr>
          <p:nvPr>
            <p:ph type="title" hasCustomPrompt="1"/>
          </p:nvPr>
        </p:nvSpPr>
        <p:spPr>
          <a:xfrm>
            <a:off x="573932" y="618047"/>
            <a:ext cx="8004647" cy="1325563"/>
          </a:xfrm>
        </p:spPr>
        <p:txBody>
          <a:bodyPr>
            <a:noAutofit/>
          </a:bodyPr>
          <a:lstStyle>
            <a:lvl1pPr algn="ctr">
              <a:defRPr sz="5400" b="1" spc="-300">
                <a:solidFill>
                  <a:srgbClr val="00316C"/>
                </a:solidFill>
                <a:latin typeface="Arial" panose="020B0604020202020204" pitchFamily="34" charset="0"/>
                <a:cs typeface="Arial" panose="020B0604020202020204" pitchFamily="34" charset="0"/>
              </a:defRPr>
            </a:lvl1pPr>
          </a:lstStyle>
          <a:p>
            <a:r>
              <a:rPr lang="es-PE" dirty="0" smtClean="0"/>
              <a:t>TITULO I - primera sección</a:t>
            </a:r>
            <a:endParaRPr lang="en-US" dirty="0"/>
          </a:p>
        </p:txBody>
      </p:sp>
      <p:sp>
        <p:nvSpPr>
          <p:cNvPr id="10" name="Marcador de posición de imagen 9"/>
          <p:cNvSpPr>
            <a:spLocks noGrp="1"/>
          </p:cNvSpPr>
          <p:nvPr>
            <p:ph type="pic" sz="quarter" idx="10"/>
          </p:nvPr>
        </p:nvSpPr>
        <p:spPr>
          <a:xfrm>
            <a:off x="4523363" y="2211388"/>
            <a:ext cx="4192486" cy="3100387"/>
          </a:xfrm>
          <a:solidFill>
            <a:schemeClr val="tx1">
              <a:lumMod val="65000"/>
              <a:lumOff val="35000"/>
            </a:schemeClr>
          </a:solidFill>
        </p:spPr>
        <p:txBody>
          <a:bodyPr/>
          <a:lstStyle>
            <a:lvl1pPr marL="0" indent="0">
              <a:buNone/>
              <a:defRPr/>
            </a:lvl1pPr>
          </a:lstStyle>
          <a:p>
            <a:endParaRPr lang="es-PE" dirty="0"/>
          </a:p>
        </p:txBody>
      </p:sp>
      <p:sp>
        <p:nvSpPr>
          <p:cNvPr id="12" name="Marcador de texto 11"/>
          <p:cNvSpPr>
            <a:spLocks noGrp="1"/>
          </p:cNvSpPr>
          <p:nvPr>
            <p:ph type="body" sz="quarter" idx="11" hasCustomPrompt="1"/>
          </p:nvPr>
        </p:nvSpPr>
        <p:spPr>
          <a:xfrm>
            <a:off x="3580489" y="6099750"/>
            <a:ext cx="4998090" cy="582612"/>
          </a:xfrm>
        </p:spPr>
        <p:txBody>
          <a:bodyPr/>
          <a:lstStyle>
            <a:lvl1pPr marL="0" indent="0">
              <a:buNone/>
              <a:defRPr sz="2000">
                <a:solidFill>
                  <a:schemeClr val="bg1"/>
                </a:solidFill>
              </a:defRPr>
            </a:lvl1pPr>
          </a:lstStyle>
          <a:p>
            <a:pPr lvl="0"/>
            <a:r>
              <a:rPr lang="es-PE" dirty="0" err="1" smtClean="0"/>
              <a:t>Lorem</a:t>
            </a:r>
            <a:r>
              <a:rPr lang="es-PE" dirty="0" smtClean="0"/>
              <a:t> </a:t>
            </a:r>
            <a:r>
              <a:rPr lang="es-PE" dirty="0" err="1" smtClean="0"/>
              <a:t>Ipsum</a:t>
            </a:r>
            <a:r>
              <a:rPr lang="es-PE" dirty="0" smtClean="0"/>
              <a:t> es simplemente el texto de relleno de las imprentas y archivos de texto. </a:t>
            </a:r>
            <a:endParaRPr lang="es-PE" dirty="0"/>
          </a:p>
        </p:txBody>
      </p:sp>
    </p:spTree>
    <p:extLst>
      <p:ext uri="{BB962C8B-B14F-4D97-AF65-F5344CB8AC3E}">
        <p14:creationId xmlns:p14="http://schemas.microsoft.com/office/powerpoint/2010/main" val="791357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35123" y="2748404"/>
            <a:ext cx="6340002" cy="1325563"/>
          </a:xfrm>
        </p:spPr>
        <p:txBody>
          <a:bodyPr>
            <a:noAutofit/>
          </a:bodyPr>
          <a:lstStyle>
            <a:lvl1pPr algn="ctr">
              <a:defRPr sz="28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smtClean="0"/>
              <a:t>Sed ut </a:t>
            </a:r>
            <a:r>
              <a:rPr lang="es-PE" dirty="0" err="1" smtClean="0"/>
              <a:t>diam</a:t>
            </a:r>
            <a:r>
              <a:rPr lang="es-PE" dirty="0" smtClean="0"/>
              <a:t> </a:t>
            </a:r>
            <a:r>
              <a:rPr lang="es-PE" dirty="0" err="1" smtClean="0"/>
              <a:t>tincidunt</a:t>
            </a:r>
            <a:r>
              <a:rPr lang="es-PE" dirty="0" smtClean="0"/>
              <a:t>, </a:t>
            </a:r>
            <a:r>
              <a:rPr lang="es-PE" dirty="0" err="1" smtClean="0"/>
              <a:t>scelerisque</a:t>
            </a:r>
            <a:r>
              <a:rPr lang="es-PE" dirty="0" smtClean="0"/>
              <a:t> </a:t>
            </a:r>
            <a:r>
              <a:rPr lang="es-PE" dirty="0" err="1" smtClean="0"/>
              <a:t>diam</a:t>
            </a:r>
            <a:r>
              <a:rPr lang="es-PE" dirty="0" smtClean="0"/>
              <a:t> et, </a:t>
            </a:r>
            <a:r>
              <a:rPr lang="es-PE" dirty="0" err="1" smtClean="0"/>
              <a:t>dignissim</a:t>
            </a:r>
            <a:r>
              <a:rPr lang="es-PE" dirty="0" smtClean="0"/>
              <a:t> </a:t>
            </a:r>
            <a:r>
              <a:rPr lang="es-PE" dirty="0" err="1" smtClean="0"/>
              <a:t>felis</a:t>
            </a:r>
            <a:r>
              <a:rPr lang="es-PE" dirty="0" smtClean="0"/>
              <a:t>. </a:t>
            </a:r>
            <a:r>
              <a:rPr lang="es-PE" dirty="0" err="1" smtClean="0"/>
              <a:t>Mauris</a:t>
            </a:r>
            <a:r>
              <a:rPr lang="es-PE" dirty="0" smtClean="0"/>
              <a:t> ornare </a:t>
            </a:r>
            <a:r>
              <a:rPr lang="es-PE" dirty="0" err="1" smtClean="0"/>
              <a:t>malesuada</a:t>
            </a:r>
            <a:r>
              <a:rPr lang="es-PE" dirty="0" smtClean="0"/>
              <a:t> </a:t>
            </a:r>
            <a:r>
              <a:rPr lang="es-PE" dirty="0" err="1" smtClean="0"/>
              <a:t>sapien</a:t>
            </a:r>
            <a:r>
              <a:rPr lang="es-PE" dirty="0" smtClean="0"/>
              <a:t>, id </a:t>
            </a:r>
            <a:r>
              <a:rPr lang="es-PE" dirty="0" err="1" smtClean="0"/>
              <a:t>faucibus</a:t>
            </a:r>
            <a:r>
              <a:rPr lang="es-PE" dirty="0" smtClean="0"/>
              <a:t> tortor </a:t>
            </a:r>
            <a:r>
              <a:rPr lang="es-PE" dirty="0" err="1" smtClean="0"/>
              <a:t>tempor</a:t>
            </a:r>
            <a:r>
              <a:rPr lang="es-PE" dirty="0" smtClean="0"/>
              <a:t> </a:t>
            </a:r>
            <a:r>
              <a:rPr lang="es-PE" dirty="0" err="1" smtClean="0"/>
              <a:t>eu</a:t>
            </a:r>
            <a:r>
              <a:rPr lang="es-PE" dirty="0" smtClean="0"/>
              <a:t>.</a:t>
            </a:r>
            <a:endParaRPr lang="en-US" dirty="0"/>
          </a:p>
        </p:txBody>
      </p:sp>
      <p:sp>
        <p:nvSpPr>
          <p:cNvPr id="4" name="Marcador de texto 11"/>
          <p:cNvSpPr>
            <a:spLocks noGrp="1"/>
          </p:cNvSpPr>
          <p:nvPr>
            <p:ph type="body" sz="quarter" idx="11" hasCustomPrompt="1"/>
          </p:nvPr>
        </p:nvSpPr>
        <p:spPr>
          <a:xfrm>
            <a:off x="3580489" y="6099750"/>
            <a:ext cx="4998090" cy="582612"/>
          </a:xfrm>
        </p:spPr>
        <p:txBody>
          <a:bodyPr/>
          <a:lstStyle>
            <a:lvl1pPr marL="0" indent="0">
              <a:buNone/>
              <a:defRPr sz="2000">
                <a:solidFill>
                  <a:schemeClr val="bg1"/>
                </a:solidFill>
              </a:defRPr>
            </a:lvl1pPr>
          </a:lstStyle>
          <a:p>
            <a:pPr lvl="0"/>
            <a:r>
              <a:rPr lang="es-PE" dirty="0" err="1" smtClean="0"/>
              <a:t>Lorem</a:t>
            </a:r>
            <a:r>
              <a:rPr lang="es-PE" dirty="0" smtClean="0"/>
              <a:t> </a:t>
            </a:r>
            <a:r>
              <a:rPr lang="es-PE" dirty="0" err="1" smtClean="0"/>
              <a:t>Ipsum</a:t>
            </a:r>
            <a:r>
              <a:rPr lang="es-PE" dirty="0" smtClean="0"/>
              <a:t> es simplemente el texto de relleno de las imprentas y archivos de texto. </a:t>
            </a:r>
            <a:endParaRPr lang="es-PE" dirty="0"/>
          </a:p>
        </p:txBody>
      </p:sp>
    </p:spTree>
    <p:extLst>
      <p:ext uri="{BB962C8B-B14F-4D97-AF65-F5344CB8AC3E}">
        <p14:creationId xmlns:p14="http://schemas.microsoft.com/office/powerpoint/2010/main" val="2519034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1062" y="199758"/>
            <a:ext cx="7857517" cy="1325563"/>
          </a:xfrm>
        </p:spPr>
        <p:txBody>
          <a:bodyPr>
            <a:noAutofit/>
          </a:bodyPr>
          <a:lstStyle>
            <a:lvl1pPr algn="ctr">
              <a:defRPr sz="6600">
                <a:solidFill>
                  <a:srgbClr val="00316C"/>
                </a:solidFill>
                <a:latin typeface="Bebas Neue" panose="020B0606020202050201" pitchFamily="34" charset="0"/>
              </a:defRPr>
            </a:lvl1pPr>
          </a:lstStyle>
          <a:p>
            <a:r>
              <a:rPr lang="es-PE" dirty="0" smtClean="0"/>
              <a:t>TITULO II</a:t>
            </a:r>
            <a:endParaRPr lang="en-US" dirty="0"/>
          </a:p>
        </p:txBody>
      </p:sp>
      <p:sp>
        <p:nvSpPr>
          <p:cNvPr id="4" name="Title 1"/>
          <p:cNvSpPr txBox="1">
            <a:spLocks/>
          </p:cNvSpPr>
          <p:nvPr userDrawn="1"/>
        </p:nvSpPr>
        <p:spPr>
          <a:xfrm>
            <a:off x="252885" y="4210276"/>
            <a:ext cx="2190748" cy="6220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4400" dirty="0" smtClean="0">
                <a:solidFill>
                  <a:schemeClr val="bg1"/>
                </a:solidFill>
              </a:rPr>
              <a:t>subtitulo</a:t>
            </a:r>
            <a:endParaRPr lang="en-US" sz="4800" dirty="0">
              <a:solidFill>
                <a:schemeClr val="bg1"/>
              </a:solidFill>
            </a:endParaRPr>
          </a:p>
        </p:txBody>
      </p:sp>
      <p:sp>
        <p:nvSpPr>
          <p:cNvPr id="6" name="Marcador de posición de imagen 5"/>
          <p:cNvSpPr>
            <a:spLocks noGrp="1"/>
          </p:cNvSpPr>
          <p:nvPr>
            <p:ph type="pic" sz="quarter" idx="10"/>
          </p:nvPr>
        </p:nvSpPr>
        <p:spPr>
          <a:xfrm>
            <a:off x="311352" y="1852124"/>
            <a:ext cx="2724150" cy="2130425"/>
          </a:xfrm>
          <a:solidFill>
            <a:schemeClr val="tx1">
              <a:lumMod val="65000"/>
              <a:lumOff val="35000"/>
            </a:schemeClr>
          </a:solidFill>
        </p:spPr>
        <p:txBody>
          <a:bodyPr/>
          <a:lstStyle/>
          <a:p>
            <a:endParaRPr lang="es-PE"/>
          </a:p>
        </p:txBody>
      </p:sp>
      <p:sp>
        <p:nvSpPr>
          <p:cNvPr id="7" name="Marcador de posición de imagen 5"/>
          <p:cNvSpPr>
            <a:spLocks noGrp="1"/>
          </p:cNvSpPr>
          <p:nvPr>
            <p:ph type="pic" sz="quarter" idx="11"/>
          </p:nvPr>
        </p:nvSpPr>
        <p:spPr>
          <a:xfrm>
            <a:off x="3190739" y="1852124"/>
            <a:ext cx="2724150" cy="2130425"/>
          </a:xfrm>
          <a:solidFill>
            <a:schemeClr val="tx1">
              <a:lumMod val="65000"/>
              <a:lumOff val="35000"/>
            </a:schemeClr>
          </a:solidFill>
        </p:spPr>
        <p:txBody>
          <a:bodyPr/>
          <a:lstStyle/>
          <a:p>
            <a:endParaRPr lang="es-PE"/>
          </a:p>
        </p:txBody>
      </p:sp>
      <p:sp>
        <p:nvSpPr>
          <p:cNvPr id="8" name="Marcador de posición de imagen 5"/>
          <p:cNvSpPr>
            <a:spLocks noGrp="1"/>
          </p:cNvSpPr>
          <p:nvPr>
            <p:ph type="pic" sz="quarter" idx="12"/>
          </p:nvPr>
        </p:nvSpPr>
        <p:spPr>
          <a:xfrm>
            <a:off x="6118292" y="1852124"/>
            <a:ext cx="2724150" cy="2130425"/>
          </a:xfrm>
          <a:solidFill>
            <a:schemeClr val="tx1">
              <a:lumMod val="65000"/>
              <a:lumOff val="35000"/>
            </a:schemeClr>
          </a:solidFill>
        </p:spPr>
        <p:txBody>
          <a:bodyPr/>
          <a:lstStyle/>
          <a:p>
            <a:endParaRPr lang="es-PE"/>
          </a:p>
        </p:txBody>
      </p:sp>
      <p:sp>
        <p:nvSpPr>
          <p:cNvPr id="11" name="Marcador de texto 11"/>
          <p:cNvSpPr>
            <a:spLocks noGrp="1"/>
          </p:cNvSpPr>
          <p:nvPr>
            <p:ph type="body" sz="quarter" idx="14" hasCustomPrompt="1"/>
          </p:nvPr>
        </p:nvSpPr>
        <p:spPr>
          <a:xfrm>
            <a:off x="6118292" y="6371617"/>
            <a:ext cx="2218312" cy="413415"/>
          </a:xfr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s-PE" dirty="0" smtClean="0"/>
              <a:t>Perú 2012 - 2014</a:t>
            </a:r>
            <a:endParaRPr lang="es-PE" dirty="0"/>
          </a:p>
        </p:txBody>
      </p:sp>
      <p:sp>
        <p:nvSpPr>
          <p:cNvPr id="12" name="Marcador de texto 9"/>
          <p:cNvSpPr>
            <a:spLocks noGrp="1"/>
          </p:cNvSpPr>
          <p:nvPr>
            <p:ph type="body" sz="quarter" idx="13" hasCustomPrompt="1"/>
          </p:nvPr>
        </p:nvSpPr>
        <p:spPr>
          <a:xfrm>
            <a:off x="252885" y="4804547"/>
            <a:ext cx="8638229" cy="972799"/>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chemeClr val="bg1"/>
                </a:solidFill>
                <a:latin typeface="Arial" panose="020B0604020202020204" pitchFamily="34" charset="0"/>
                <a:cs typeface="Arial" panose="020B0604020202020204" pitchFamily="34" charset="0"/>
              </a:defRPr>
            </a:lvl1pPr>
            <a:lvl2pPr marL="457200" indent="0">
              <a:buNone/>
              <a:defRPr sz="2000" baseline="0">
                <a:solidFill>
                  <a:schemeClr val="bg1"/>
                </a:solidFill>
              </a:defRPr>
            </a:lvl2pPr>
          </a:lstStyle>
          <a:p>
            <a:pPr lvl="0"/>
            <a:r>
              <a:rPr lang="es-PE" dirty="0" smtClean="0"/>
              <a:t>Sed ut </a:t>
            </a:r>
            <a:r>
              <a:rPr lang="es-PE" dirty="0" err="1" smtClean="0"/>
              <a:t>diam</a:t>
            </a:r>
            <a:r>
              <a:rPr lang="es-PE" dirty="0" smtClean="0"/>
              <a:t> </a:t>
            </a:r>
            <a:r>
              <a:rPr lang="es-PE" dirty="0" err="1" smtClean="0"/>
              <a:t>tincidunt</a:t>
            </a:r>
            <a:r>
              <a:rPr lang="es-PE" dirty="0" smtClean="0"/>
              <a:t>, </a:t>
            </a:r>
            <a:r>
              <a:rPr lang="es-PE" dirty="0" err="1" smtClean="0"/>
              <a:t>scelerisque</a:t>
            </a:r>
            <a:r>
              <a:rPr lang="es-PE" dirty="0" smtClean="0"/>
              <a:t> </a:t>
            </a:r>
            <a:r>
              <a:rPr lang="es-PE" dirty="0" err="1" smtClean="0"/>
              <a:t>diam</a:t>
            </a:r>
            <a:r>
              <a:rPr lang="es-PE" dirty="0" smtClean="0"/>
              <a:t> et, </a:t>
            </a:r>
            <a:r>
              <a:rPr lang="es-PE" dirty="0" err="1" smtClean="0"/>
              <a:t>dignissim</a:t>
            </a:r>
            <a:r>
              <a:rPr lang="es-PE" dirty="0" smtClean="0"/>
              <a:t> </a:t>
            </a:r>
            <a:r>
              <a:rPr lang="es-PE" dirty="0" err="1" smtClean="0"/>
              <a:t>felis</a:t>
            </a:r>
            <a:r>
              <a:rPr lang="es-PE" dirty="0" smtClean="0"/>
              <a:t>. </a:t>
            </a:r>
            <a:r>
              <a:rPr lang="es-PE" dirty="0" err="1" smtClean="0"/>
              <a:t>Mauris</a:t>
            </a:r>
            <a:r>
              <a:rPr lang="es-PE" dirty="0" smtClean="0"/>
              <a:t> ornare males </a:t>
            </a:r>
            <a:r>
              <a:rPr lang="es-PE" dirty="0" err="1" smtClean="0"/>
              <a:t>uada</a:t>
            </a:r>
            <a:r>
              <a:rPr lang="es-PE" dirty="0" smtClean="0"/>
              <a:t> </a:t>
            </a:r>
            <a:r>
              <a:rPr lang="es-PE" dirty="0" err="1" smtClean="0"/>
              <a:t>sapien</a:t>
            </a:r>
            <a:r>
              <a:rPr lang="es-PE" dirty="0" smtClean="0"/>
              <a:t>, id </a:t>
            </a:r>
            <a:r>
              <a:rPr lang="es-PE" dirty="0" err="1" smtClean="0"/>
              <a:t>faucibus</a:t>
            </a:r>
            <a:r>
              <a:rPr lang="es-PE" dirty="0" smtClean="0"/>
              <a:t> tortor </a:t>
            </a:r>
            <a:r>
              <a:rPr lang="es-PE" dirty="0" err="1" smtClean="0"/>
              <a:t>tempor</a:t>
            </a:r>
            <a:r>
              <a:rPr lang="es-PE" dirty="0" smtClean="0"/>
              <a:t> </a:t>
            </a:r>
            <a:r>
              <a:rPr lang="es-PE" dirty="0" err="1" smtClean="0"/>
              <a:t>eu.Sed</a:t>
            </a:r>
            <a:r>
              <a:rPr lang="es-PE" dirty="0" smtClean="0"/>
              <a:t> ut </a:t>
            </a:r>
            <a:r>
              <a:rPr lang="es-PE" dirty="0" err="1" smtClean="0"/>
              <a:t>diam</a:t>
            </a:r>
            <a:r>
              <a:rPr lang="es-PE" dirty="0" smtClean="0"/>
              <a:t> </a:t>
            </a:r>
            <a:r>
              <a:rPr lang="es-PE" dirty="0" err="1" smtClean="0"/>
              <a:t>tincidunt</a:t>
            </a:r>
            <a:r>
              <a:rPr lang="es-PE" dirty="0" smtClean="0"/>
              <a:t>, </a:t>
            </a:r>
            <a:r>
              <a:rPr lang="es-PE" dirty="0" err="1" smtClean="0"/>
              <a:t>scelerisque</a:t>
            </a:r>
            <a:r>
              <a:rPr lang="es-PE" dirty="0" smtClean="0"/>
              <a:t> </a:t>
            </a:r>
            <a:r>
              <a:rPr lang="es-PE" dirty="0" err="1" smtClean="0"/>
              <a:t>diam</a:t>
            </a:r>
            <a:r>
              <a:rPr lang="es-PE" dirty="0" smtClean="0"/>
              <a:t> </a:t>
            </a:r>
            <a:r>
              <a:rPr lang="es-PE" dirty="0" err="1" smtClean="0"/>
              <a:t>dus</a:t>
            </a:r>
            <a:r>
              <a:rPr lang="es-PE" dirty="0" smtClean="0"/>
              <a:t> </a:t>
            </a:r>
            <a:r>
              <a:rPr lang="es-PE" dirty="0" err="1" smtClean="0"/>
              <a:t>aminetra</a:t>
            </a:r>
            <a:r>
              <a:rPr lang="es-PE" dirty="0" smtClean="0"/>
              <a:t>.</a:t>
            </a:r>
            <a:endParaRPr lang="es-PE" dirty="0"/>
          </a:p>
        </p:txBody>
      </p:sp>
    </p:spTree>
    <p:extLst>
      <p:ext uri="{BB962C8B-B14F-4D97-AF65-F5344CB8AC3E}">
        <p14:creationId xmlns:p14="http://schemas.microsoft.com/office/powerpoint/2010/main" val="7066501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1062" y="199758"/>
            <a:ext cx="7857517" cy="1325563"/>
          </a:xfrm>
        </p:spPr>
        <p:txBody>
          <a:bodyPr>
            <a:noAutofit/>
          </a:bodyPr>
          <a:lstStyle>
            <a:lvl1pPr algn="ctr">
              <a:defRPr sz="6600" b="1">
                <a:solidFill>
                  <a:srgbClr val="00316C"/>
                </a:solidFill>
                <a:latin typeface="Arial" panose="020B0604020202020204" pitchFamily="34" charset="0"/>
                <a:cs typeface="Arial" panose="020B0604020202020204" pitchFamily="34" charset="0"/>
              </a:defRPr>
            </a:lvl1pPr>
          </a:lstStyle>
          <a:p>
            <a:r>
              <a:rPr lang="es-PE" dirty="0" smtClean="0"/>
              <a:t>TITULO II</a:t>
            </a:r>
            <a:endParaRPr lang="en-US" dirty="0"/>
          </a:p>
        </p:txBody>
      </p:sp>
      <p:sp>
        <p:nvSpPr>
          <p:cNvPr id="6" name="Marcador de posición de imagen 5"/>
          <p:cNvSpPr>
            <a:spLocks noGrp="1"/>
          </p:cNvSpPr>
          <p:nvPr>
            <p:ph type="pic" sz="quarter" idx="10"/>
          </p:nvPr>
        </p:nvSpPr>
        <p:spPr>
          <a:xfrm>
            <a:off x="311352" y="1852124"/>
            <a:ext cx="2724150" cy="2130425"/>
          </a:xfrm>
          <a:solidFill>
            <a:schemeClr val="tx1">
              <a:lumMod val="65000"/>
              <a:lumOff val="35000"/>
            </a:schemeClr>
          </a:solidFill>
        </p:spPr>
        <p:txBody>
          <a:bodyPr/>
          <a:lstStyle/>
          <a:p>
            <a:endParaRPr lang="es-PE"/>
          </a:p>
        </p:txBody>
      </p:sp>
      <p:sp>
        <p:nvSpPr>
          <p:cNvPr id="7" name="Marcador de posición de imagen 5"/>
          <p:cNvSpPr>
            <a:spLocks noGrp="1"/>
          </p:cNvSpPr>
          <p:nvPr>
            <p:ph type="pic" sz="quarter" idx="11"/>
          </p:nvPr>
        </p:nvSpPr>
        <p:spPr>
          <a:xfrm>
            <a:off x="3190739" y="1852124"/>
            <a:ext cx="2724150" cy="2130425"/>
          </a:xfrm>
          <a:solidFill>
            <a:schemeClr val="tx1">
              <a:lumMod val="65000"/>
              <a:lumOff val="35000"/>
            </a:schemeClr>
          </a:solidFill>
        </p:spPr>
        <p:txBody>
          <a:bodyPr/>
          <a:lstStyle/>
          <a:p>
            <a:endParaRPr lang="es-PE"/>
          </a:p>
        </p:txBody>
      </p:sp>
      <p:sp>
        <p:nvSpPr>
          <p:cNvPr id="8" name="Marcador de posición de imagen 5"/>
          <p:cNvSpPr>
            <a:spLocks noGrp="1"/>
          </p:cNvSpPr>
          <p:nvPr>
            <p:ph type="pic" sz="quarter" idx="12"/>
          </p:nvPr>
        </p:nvSpPr>
        <p:spPr>
          <a:xfrm>
            <a:off x="6118292" y="1852124"/>
            <a:ext cx="2724150" cy="2130425"/>
          </a:xfrm>
          <a:solidFill>
            <a:schemeClr val="tx1">
              <a:lumMod val="65000"/>
              <a:lumOff val="35000"/>
            </a:schemeClr>
          </a:solidFill>
        </p:spPr>
        <p:txBody>
          <a:bodyPr/>
          <a:lstStyle/>
          <a:p>
            <a:endParaRPr lang="es-PE"/>
          </a:p>
        </p:txBody>
      </p:sp>
      <p:sp>
        <p:nvSpPr>
          <p:cNvPr id="10" name="Marcador de texto 9"/>
          <p:cNvSpPr>
            <a:spLocks noGrp="1"/>
          </p:cNvSpPr>
          <p:nvPr>
            <p:ph type="body" sz="quarter" idx="13" hasCustomPrompt="1"/>
          </p:nvPr>
        </p:nvSpPr>
        <p:spPr>
          <a:xfrm>
            <a:off x="252885" y="4804547"/>
            <a:ext cx="8638229" cy="972799"/>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chemeClr val="bg1"/>
                </a:solidFill>
                <a:latin typeface="Arial" panose="020B0604020202020204" pitchFamily="34" charset="0"/>
                <a:cs typeface="Arial" panose="020B0604020202020204" pitchFamily="34" charset="0"/>
              </a:defRPr>
            </a:lvl1pPr>
            <a:lvl2pPr marL="457200" indent="0">
              <a:buNone/>
              <a:defRPr sz="2000" baseline="0">
                <a:solidFill>
                  <a:schemeClr val="bg1"/>
                </a:solidFill>
              </a:defRPr>
            </a:lvl2pPr>
          </a:lstStyle>
          <a:p>
            <a:pPr lvl="0"/>
            <a:r>
              <a:rPr lang="es-PE" dirty="0" smtClean="0"/>
              <a:t>Sed ut </a:t>
            </a:r>
            <a:r>
              <a:rPr lang="es-PE" dirty="0" err="1" smtClean="0"/>
              <a:t>diam</a:t>
            </a:r>
            <a:r>
              <a:rPr lang="es-PE" dirty="0" smtClean="0"/>
              <a:t> </a:t>
            </a:r>
            <a:r>
              <a:rPr lang="es-PE" dirty="0" err="1" smtClean="0"/>
              <a:t>tincidunt</a:t>
            </a:r>
            <a:r>
              <a:rPr lang="es-PE" dirty="0" smtClean="0"/>
              <a:t>, </a:t>
            </a:r>
            <a:r>
              <a:rPr lang="es-PE" dirty="0" err="1" smtClean="0"/>
              <a:t>scelerisque</a:t>
            </a:r>
            <a:r>
              <a:rPr lang="es-PE" dirty="0" smtClean="0"/>
              <a:t> </a:t>
            </a:r>
            <a:r>
              <a:rPr lang="es-PE" dirty="0" err="1" smtClean="0"/>
              <a:t>diam</a:t>
            </a:r>
            <a:r>
              <a:rPr lang="es-PE" dirty="0" smtClean="0"/>
              <a:t> et, </a:t>
            </a:r>
            <a:r>
              <a:rPr lang="es-PE" dirty="0" err="1" smtClean="0"/>
              <a:t>dignissim</a:t>
            </a:r>
            <a:r>
              <a:rPr lang="es-PE" dirty="0" smtClean="0"/>
              <a:t> </a:t>
            </a:r>
            <a:r>
              <a:rPr lang="es-PE" dirty="0" err="1" smtClean="0"/>
              <a:t>felis</a:t>
            </a:r>
            <a:r>
              <a:rPr lang="es-PE" dirty="0" smtClean="0"/>
              <a:t>. </a:t>
            </a:r>
            <a:r>
              <a:rPr lang="es-PE" dirty="0" err="1" smtClean="0"/>
              <a:t>Mauris</a:t>
            </a:r>
            <a:r>
              <a:rPr lang="es-PE" dirty="0" smtClean="0"/>
              <a:t> ornare males </a:t>
            </a:r>
            <a:r>
              <a:rPr lang="es-PE" dirty="0" err="1" smtClean="0"/>
              <a:t>uada</a:t>
            </a:r>
            <a:r>
              <a:rPr lang="es-PE" dirty="0" smtClean="0"/>
              <a:t> </a:t>
            </a:r>
            <a:r>
              <a:rPr lang="es-PE" dirty="0" err="1" smtClean="0"/>
              <a:t>sapien</a:t>
            </a:r>
            <a:r>
              <a:rPr lang="es-PE" dirty="0" smtClean="0"/>
              <a:t>, id </a:t>
            </a:r>
            <a:r>
              <a:rPr lang="es-PE" dirty="0" err="1" smtClean="0"/>
              <a:t>faucibus</a:t>
            </a:r>
            <a:r>
              <a:rPr lang="es-PE" dirty="0" smtClean="0"/>
              <a:t> tortor </a:t>
            </a:r>
            <a:r>
              <a:rPr lang="es-PE" dirty="0" err="1" smtClean="0"/>
              <a:t>tempor</a:t>
            </a:r>
            <a:r>
              <a:rPr lang="es-PE" dirty="0" smtClean="0"/>
              <a:t> </a:t>
            </a:r>
            <a:r>
              <a:rPr lang="es-PE" dirty="0" err="1" smtClean="0"/>
              <a:t>eu.Sed</a:t>
            </a:r>
            <a:r>
              <a:rPr lang="es-PE" dirty="0" smtClean="0"/>
              <a:t> ut </a:t>
            </a:r>
            <a:r>
              <a:rPr lang="es-PE" dirty="0" err="1" smtClean="0"/>
              <a:t>diam</a:t>
            </a:r>
            <a:r>
              <a:rPr lang="es-PE" dirty="0" smtClean="0"/>
              <a:t> </a:t>
            </a:r>
            <a:r>
              <a:rPr lang="es-PE" dirty="0" err="1" smtClean="0"/>
              <a:t>tincidunt</a:t>
            </a:r>
            <a:r>
              <a:rPr lang="es-PE" dirty="0" smtClean="0"/>
              <a:t>, </a:t>
            </a:r>
            <a:r>
              <a:rPr lang="es-PE" dirty="0" err="1" smtClean="0"/>
              <a:t>scelerisque</a:t>
            </a:r>
            <a:r>
              <a:rPr lang="es-PE" dirty="0" smtClean="0"/>
              <a:t> </a:t>
            </a:r>
            <a:r>
              <a:rPr lang="es-PE" dirty="0" err="1" smtClean="0"/>
              <a:t>diam</a:t>
            </a:r>
            <a:r>
              <a:rPr lang="es-PE" dirty="0" smtClean="0"/>
              <a:t> </a:t>
            </a:r>
            <a:r>
              <a:rPr lang="es-PE" dirty="0" err="1" smtClean="0"/>
              <a:t>dus</a:t>
            </a:r>
            <a:r>
              <a:rPr lang="es-PE" dirty="0" smtClean="0"/>
              <a:t> </a:t>
            </a:r>
            <a:r>
              <a:rPr lang="es-PE" dirty="0" err="1" smtClean="0"/>
              <a:t>aminetra</a:t>
            </a:r>
            <a:r>
              <a:rPr lang="es-PE" dirty="0" smtClean="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PE" dirty="0" smtClean="0"/>
              <a:t>Sed</a:t>
            </a:r>
            <a:endParaRPr lang="es-PE" dirty="0"/>
          </a:p>
        </p:txBody>
      </p:sp>
    </p:spTree>
    <p:extLst>
      <p:ext uri="{BB962C8B-B14F-4D97-AF65-F5344CB8AC3E}">
        <p14:creationId xmlns:p14="http://schemas.microsoft.com/office/powerpoint/2010/main" val="809324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8643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7568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Marcador de texto 11"/>
          <p:cNvSpPr>
            <a:spLocks noGrp="1"/>
          </p:cNvSpPr>
          <p:nvPr>
            <p:ph type="body" sz="quarter" idx="14" hasCustomPrompt="1"/>
          </p:nvPr>
        </p:nvSpPr>
        <p:spPr>
          <a:xfrm>
            <a:off x="6118292" y="6371617"/>
            <a:ext cx="2218312" cy="413415"/>
          </a:xfr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s-PE" dirty="0" smtClean="0"/>
              <a:t>Perú 2012 - 2014</a:t>
            </a:r>
            <a:endParaRPr lang="es-PE" dirty="0"/>
          </a:p>
        </p:txBody>
      </p:sp>
      <p:sp>
        <p:nvSpPr>
          <p:cNvPr id="4" name="Title 1"/>
          <p:cNvSpPr>
            <a:spLocks noGrp="1"/>
          </p:cNvSpPr>
          <p:nvPr>
            <p:ph type="title" hasCustomPrompt="1"/>
          </p:nvPr>
        </p:nvSpPr>
        <p:spPr>
          <a:xfrm>
            <a:off x="721062" y="199758"/>
            <a:ext cx="7857517" cy="1325563"/>
          </a:xfrm>
        </p:spPr>
        <p:txBody>
          <a:bodyPr>
            <a:noAutofit/>
          </a:bodyPr>
          <a:lstStyle>
            <a:lvl1pPr algn="ctr">
              <a:defRPr sz="6000" b="1" spc="-150">
                <a:solidFill>
                  <a:srgbClr val="009FE3"/>
                </a:solidFill>
                <a:latin typeface="Arial" panose="020B0604020202020204" pitchFamily="34" charset="0"/>
                <a:cs typeface="Arial" panose="020B0604020202020204" pitchFamily="34" charset="0"/>
              </a:defRPr>
            </a:lvl1pPr>
          </a:lstStyle>
          <a:p>
            <a:r>
              <a:rPr lang="es-PE" dirty="0" smtClean="0"/>
              <a:t>GRÁFICO O CIFRA</a:t>
            </a:r>
            <a:endParaRPr lang="en-US" dirty="0"/>
          </a:p>
        </p:txBody>
      </p:sp>
    </p:spTree>
    <p:extLst>
      <p:ext uri="{BB962C8B-B14F-4D97-AF65-F5344CB8AC3E}">
        <p14:creationId xmlns:p14="http://schemas.microsoft.com/office/powerpoint/2010/main" val="17025155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seño personaliza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arcador de gráfico 4"/>
          <p:cNvSpPr>
            <a:spLocks noGrp="1"/>
          </p:cNvSpPr>
          <p:nvPr>
            <p:ph type="chart" sz="quarter" idx="10"/>
          </p:nvPr>
        </p:nvSpPr>
        <p:spPr>
          <a:xfrm>
            <a:off x="1600181" y="2217907"/>
            <a:ext cx="6099278" cy="3141662"/>
          </a:xfrm>
        </p:spPr>
        <p:txBody>
          <a:bodyPr/>
          <a:lstStyle>
            <a:lvl1pPr marL="0" indent="0">
              <a:buNone/>
              <a:defRPr/>
            </a:lvl1pPr>
          </a:lstStyle>
          <a:p>
            <a:endParaRPr lang="es-PE" dirty="0"/>
          </a:p>
        </p:txBody>
      </p:sp>
      <p:sp>
        <p:nvSpPr>
          <p:cNvPr id="4" name="Title 1"/>
          <p:cNvSpPr>
            <a:spLocks noGrp="1"/>
          </p:cNvSpPr>
          <p:nvPr>
            <p:ph type="title" hasCustomPrompt="1"/>
          </p:nvPr>
        </p:nvSpPr>
        <p:spPr>
          <a:xfrm>
            <a:off x="721062" y="199758"/>
            <a:ext cx="7857517" cy="1325563"/>
          </a:xfrm>
        </p:spPr>
        <p:txBody>
          <a:bodyPr>
            <a:noAutofit/>
          </a:bodyPr>
          <a:lstStyle>
            <a:lvl1pPr algn="ctr">
              <a:defRPr sz="6000" b="1" spc="-150">
                <a:solidFill>
                  <a:srgbClr val="009FE3"/>
                </a:solidFill>
                <a:latin typeface="Arial" panose="020B0604020202020204" pitchFamily="34" charset="0"/>
                <a:cs typeface="Arial" panose="020B0604020202020204" pitchFamily="34" charset="0"/>
              </a:defRPr>
            </a:lvl1pPr>
          </a:lstStyle>
          <a:p>
            <a:r>
              <a:rPr lang="es-PE" dirty="0" smtClean="0"/>
              <a:t>GRÁFICO O CIFRA</a:t>
            </a:r>
            <a:endParaRPr lang="en-US" dirty="0"/>
          </a:p>
        </p:txBody>
      </p:sp>
    </p:spTree>
    <p:extLst>
      <p:ext uri="{BB962C8B-B14F-4D97-AF65-F5344CB8AC3E}">
        <p14:creationId xmlns:p14="http://schemas.microsoft.com/office/powerpoint/2010/main" val="2101910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6073945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source=images&amp;cd=&amp;cad=rja&amp;uact=8&amp;docid=nmdCbHfvIzuJ3M&amp;tbnid=MplsWc21e_XpgM:&amp;ved=0CAUQjRw&amp;url=http://facilito.osinerg.gob.pe/portal/pages/defensoria/preguntas.jsp&amp;ei=woPxU4a5CPPKsQTms4LwDg&amp;bvm=bv.73231344,d.cWc&amp;psig=AFQjCNHETU9S7XN-R0nqRLUo62n-OhV2TA&amp;ust=140842320841379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2864" y="5835371"/>
            <a:ext cx="4216795" cy="846386"/>
          </a:xfrm>
          <a:prstGeom prst="rect">
            <a:avLst/>
          </a:prstGeom>
          <a:noFill/>
        </p:spPr>
        <p:txBody>
          <a:bodyPr wrap="none" rtlCol="0">
            <a:spAutoFit/>
          </a:bodyPr>
          <a:lstStyle/>
          <a:p>
            <a:r>
              <a:rPr lang="es-PE" sz="2800" b="1" dirty="0" smtClean="0">
                <a:solidFill>
                  <a:schemeClr val="bg1"/>
                </a:solidFill>
                <a:latin typeface="Arial" panose="020B0604020202020204" pitchFamily="34" charset="0"/>
                <a:cs typeface="Arial" panose="020B0604020202020204" pitchFamily="34" charset="0"/>
              </a:rPr>
              <a:t>Jesús Tamayo Pacheco</a:t>
            </a:r>
          </a:p>
          <a:p>
            <a:r>
              <a:rPr lang="es-PE" sz="2100" b="1" dirty="0" smtClean="0">
                <a:solidFill>
                  <a:schemeClr val="bg1"/>
                </a:solidFill>
                <a:latin typeface="Arial" panose="020B0604020202020204" pitchFamily="34" charset="0"/>
                <a:cs typeface="Arial" panose="020B0604020202020204" pitchFamily="34" charset="0"/>
              </a:rPr>
              <a:t>Presidente de Osinergmin</a:t>
            </a:r>
            <a:endParaRPr lang="es-PE" sz="2100" b="1" dirty="0">
              <a:solidFill>
                <a:schemeClr val="bg1"/>
              </a:solidFill>
              <a:latin typeface="Arial" panose="020B0604020202020204" pitchFamily="34" charset="0"/>
              <a:cs typeface="Arial" panose="020B0604020202020204" pitchFamily="34" charset="0"/>
            </a:endParaRPr>
          </a:p>
        </p:txBody>
      </p:sp>
      <p:grpSp>
        <p:nvGrpSpPr>
          <p:cNvPr id="7" name="6 Grupo"/>
          <p:cNvGrpSpPr/>
          <p:nvPr/>
        </p:nvGrpSpPr>
        <p:grpSpPr>
          <a:xfrm>
            <a:off x="0" y="0"/>
            <a:ext cx="9144001" cy="6858000"/>
            <a:chOff x="0" y="0"/>
            <a:chExt cx="9144001" cy="6858000"/>
          </a:xfrm>
        </p:grpSpPr>
        <p:sp>
          <p:nvSpPr>
            <p:cNvPr id="2" name="1 Rectángulo"/>
            <p:cNvSpPr/>
            <p:nvPr/>
          </p:nvSpPr>
          <p:spPr>
            <a:xfrm>
              <a:off x="0" y="0"/>
              <a:ext cx="9144000" cy="1600200"/>
            </a:xfrm>
            <a:prstGeom prst="rect">
              <a:avLst/>
            </a:prstGeom>
            <a:solidFill>
              <a:srgbClr val="14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6426201" y="5257800"/>
              <a:ext cx="27178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6" name="Picture 2" descr="C:\Users\cmiranda\AppData\Local\Temp\Rar$DIa0.694\Logo_blanco_con_descrip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101" y="1600"/>
              <a:ext cx="6120000" cy="157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8 Rectángulo"/>
          <p:cNvSpPr/>
          <p:nvPr/>
        </p:nvSpPr>
        <p:spPr>
          <a:xfrm>
            <a:off x="0" y="1600200"/>
            <a:ext cx="9144000" cy="328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p:nvSpPr>
        <p:spPr>
          <a:xfrm>
            <a:off x="904158" y="3742403"/>
            <a:ext cx="7846143" cy="1547012"/>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4" name="CuadroTexto 3"/>
          <p:cNvSpPr txBox="1"/>
          <p:nvPr/>
        </p:nvSpPr>
        <p:spPr>
          <a:xfrm>
            <a:off x="1305773" y="3982221"/>
            <a:ext cx="7495327" cy="1077218"/>
          </a:xfrm>
          <a:prstGeom prst="rect">
            <a:avLst/>
          </a:prstGeom>
          <a:noFill/>
        </p:spPr>
        <p:txBody>
          <a:bodyPr wrap="square" rtlCol="0">
            <a:spAutoFit/>
          </a:bodyPr>
          <a:lstStyle/>
          <a:p>
            <a:r>
              <a:rPr lang="es-PE" sz="3200" b="1" spc="-150" dirty="0" smtClean="0">
                <a:solidFill>
                  <a:schemeClr val="bg1"/>
                </a:solidFill>
                <a:latin typeface="Arial" panose="020B0604020202020204" pitchFamily="34" charset="0"/>
                <a:cs typeface="Arial" panose="020B0604020202020204" pitchFamily="34" charset="0"/>
              </a:rPr>
              <a:t>La industria del gas: 10 años del Proyecto Camisea</a:t>
            </a:r>
            <a:endParaRPr lang="es-PE" sz="3200" b="1" spc="-150" dirty="0">
              <a:solidFill>
                <a:schemeClr val="bg1"/>
              </a:solidFill>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 y="1600200"/>
            <a:ext cx="9144000" cy="150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68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1338" y="0"/>
            <a:ext cx="8863654" cy="763857"/>
          </a:xfrm>
        </p:spPr>
        <p:txBody>
          <a:bodyPr/>
          <a:lstStyle/>
          <a:p>
            <a:r>
              <a:rPr lang="es-PE" sz="2800" dirty="0" smtClean="0"/>
              <a:t>Entidades involucradas en la normativa del gas</a:t>
            </a:r>
            <a:endParaRPr lang="es-PE" sz="2800" dirty="0"/>
          </a:p>
        </p:txBody>
      </p:sp>
      <p:sp>
        <p:nvSpPr>
          <p:cNvPr id="12"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smtClean="0"/>
              <a:t>10 Años del Proyecto Camisea</a:t>
            </a:r>
            <a:endParaRPr lang="es-PE" sz="1900" b="1" dirty="0"/>
          </a:p>
        </p:txBody>
      </p:sp>
      <p:sp>
        <p:nvSpPr>
          <p:cNvPr id="9" name="8 Rectángulo"/>
          <p:cNvSpPr/>
          <p:nvPr/>
        </p:nvSpPr>
        <p:spPr>
          <a:xfrm>
            <a:off x="0" y="5978103"/>
            <a:ext cx="3336696" cy="369332"/>
          </a:xfrm>
          <a:prstGeom prst="rect">
            <a:avLst/>
          </a:prstGeom>
        </p:spPr>
        <p:txBody>
          <a:bodyPr wrap="square">
            <a:spAutoFit/>
          </a:bodyPr>
          <a:lstStyle/>
          <a:p>
            <a:r>
              <a:rPr lang="es-PE" sz="900" dirty="0" smtClean="0">
                <a:solidFill>
                  <a:schemeClr val="tx1">
                    <a:lumMod val="95000"/>
                    <a:lumOff val="5000"/>
                  </a:schemeClr>
                </a:solidFill>
              </a:rPr>
              <a:t>Fuentes: GFGN-Osinergmin. </a:t>
            </a:r>
          </a:p>
          <a:p>
            <a:r>
              <a:rPr lang="es-PE" sz="900" dirty="0" smtClean="0">
                <a:solidFill>
                  <a:schemeClr val="tx1">
                    <a:lumMod val="95000"/>
                    <a:lumOff val="5000"/>
                  </a:schemeClr>
                </a:solidFill>
              </a:rPr>
              <a:t>Elaboración</a:t>
            </a:r>
            <a:r>
              <a:rPr lang="es-PE" sz="900" dirty="0">
                <a:solidFill>
                  <a:schemeClr val="tx1">
                    <a:lumMod val="95000"/>
                    <a:lumOff val="5000"/>
                  </a:schemeClr>
                </a:solidFill>
              </a:rPr>
              <a:t>: </a:t>
            </a:r>
            <a:r>
              <a:rPr lang="es-PE" sz="900" dirty="0" smtClean="0">
                <a:solidFill>
                  <a:schemeClr val="tx1">
                    <a:lumMod val="95000"/>
                    <a:lumOff val="5000"/>
                  </a:schemeClr>
                </a:solidFill>
              </a:rPr>
              <a:t> GFGN y OEE-Osinergmin.</a:t>
            </a:r>
            <a:endParaRPr lang="es-PE" sz="900" dirty="0">
              <a:solidFill>
                <a:schemeClr val="tx1">
                  <a:lumMod val="95000"/>
                  <a:lumOff val="5000"/>
                </a:schemeClr>
              </a:solidFill>
            </a:endParaRP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912" y="1758050"/>
            <a:ext cx="1711430" cy="385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3" y="1597075"/>
            <a:ext cx="7322327" cy="431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0243" y="839766"/>
            <a:ext cx="8826928" cy="646331"/>
          </a:xfrm>
          <a:prstGeom prst="rect">
            <a:avLst/>
          </a:prstGeom>
        </p:spPr>
        <p:txBody>
          <a:bodyPr wrap="square">
            <a:spAutoFit/>
          </a:bodyPr>
          <a:lstStyle/>
          <a:p>
            <a:pPr marL="285750" indent="-285750" algn="just">
              <a:buFont typeface="Arial" pitchFamily="34" charset="0"/>
              <a:buChar char="•"/>
            </a:pPr>
            <a:r>
              <a:rPr lang="es-PE" dirty="0" smtClean="0"/>
              <a:t>En </a:t>
            </a:r>
            <a:r>
              <a:rPr lang="es-PE" dirty="0"/>
              <a:t>el Perú, de acuerdo con la Ley Orgánica de Hidrocarburos, Ley </a:t>
            </a:r>
            <a:r>
              <a:rPr lang="es-PE" dirty="0" smtClean="0"/>
              <a:t>N° </a:t>
            </a:r>
            <a:r>
              <a:rPr lang="es-PE" dirty="0"/>
              <a:t>26221, las instituciones públicas comprometidas en el desarrollo de la industria de GN son: </a:t>
            </a:r>
          </a:p>
        </p:txBody>
      </p:sp>
    </p:spTree>
    <p:extLst>
      <p:ext uri="{BB962C8B-B14F-4D97-AF65-F5344CB8AC3E}">
        <p14:creationId xmlns:p14="http://schemas.microsoft.com/office/powerpoint/2010/main" val="212003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83303" y="5817071"/>
            <a:ext cx="7160697" cy="1040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Título"/>
          <p:cNvSpPr>
            <a:spLocks noGrp="1"/>
          </p:cNvSpPr>
          <p:nvPr>
            <p:ph type="title"/>
          </p:nvPr>
        </p:nvSpPr>
        <p:spPr>
          <a:xfrm>
            <a:off x="182044" y="52249"/>
            <a:ext cx="8609257" cy="763857"/>
          </a:xfrm>
        </p:spPr>
        <p:txBody>
          <a:bodyPr/>
          <a:lstStyle/>
          <a:p>
            <a:r>
              <a:rPr lang="es-PE" sz="2800" dirty="0" smtClean="0"/>
              <a:t>Normativa general de la supervisión</a:t>
            </a:r>
            <a:endParaRPr lang="es-PE" sz="2800" dirty="0"/>
          </a:p>
        </p:txBody>
      </p:sp>
      <p:sp>
        <p:nvSpPr>
          <p:cNvPr id="12" name="4 Marcador de texto"/>
          <p:cNvSpPr txBox="1">
            <a:spLocks/>
          </p:cNvSpPr>
          <p:nvPr/>
        </p:nvSpPr>
        <p:spPr>
          <a:xfrm>
            <a:off x="6958943" y="6317167"/>
            <a:ext cx="2125682" cy="3225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100" b="1" dirty="0" smtClean="0"/>
              <a:t>10 Años del Proyecto Camisea</a:t>
            </a:r>
            <a:endParaRPr lang="es-PE" sz="11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723" y="884453"/>
            <a:ext cx="5575902" cy="374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729" y="4763357"/>
            <a:ext cx="5141890" cy="209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3508723" y="6623580"/>
            <a:ext cx="2122114" cy="230832"/>
          </a:xfrm>
          <a:prstGeom prst="rect">
            <a:avLst/>
          </a:prstGeom>
        </p:spPr>
        <p:txBody>
          <a:bodyPr wrap="square">
            <a:spAutoFit/>
          </a:bodyPr>
          <a:lstStyle/>
          <a:p>
            <a:r>
              <a:rPr lang="es-PE" sz="900" dirty="0" smtClean="0">
                <a:solidFill>
                  <a:schemeClr val="tx1">
                    <a:lumMod val="85000"/>
                    <a:lumOff val="15000"/>
                  </a:schemeClr>
                </a:solidFill>
              </a:rPr>
              <a:t>Fuente y elaboración: GFGN-Osinergmin. </a:t>
            </a:r>
          </a:p>
        </p:txBody>
      </p:sp>
      <p:sp>
        <p:nvSpPr>
          <p:cNvPr id="4" name="3 Rectángulo"/>
          <p:cNvSpPr/>
          <p:nvPr/>
        </p:nvSpPr>
        <p:spPr>
          <a:xfrm>
            <a:off x="0" y="1918596"/>
            <a:ext cx="3291837" cy="3693319"/>
          </a:xfrm>
          <a:prstGeom prst="rect">
            <a:avLst/>
          </a:prstGeom>
        </p:spPr>
        <p:txBody>
          <a:bodyPr wrap="square">
            <a:spAutoFit/>
          </a:bodyPr>
          <a:lstStyle/>
          <a:p>
            <a:pPr marL="285750" indent="-285750">
              <a:buFont typeface="Arial" pitchFamily="34" charset="0"/>
              <a:buChar char="•"/>
            </a:pPr>
            <a:r>
              <a:rPr lang="es-PE" dirty="0"/>
              <a:t>La </a:t>
            </a:r>
            <a:r>
              <a:rPr lang="es-PE" dirty="0" smtClean="0"/>
              <a:t>supervisión involucra </a:t>
            </a:r>
            <a:r>
              <a:rPr lang="es-PE" dirty="0"/>
              <a:t>la verificación del </a:t>
            </a:r>
            <a:r>
              <a:rPr lang="es-PE" dirty="0" smtClean="0"/>
              <a:t>cumplimiento de </a:t>
            </a:r>
            <a:r>
              <a:rPr lang="es-PE" dirty="0"/>
              <a:t>las obligaciones requeridas a los agentes del </a:t>
            </a:r>
            <a:r>
              <a:rPr lang="es-PE" dirty="0" smtClean="0"/>
              <a:t>sector;  contenida </a:t>
            </a:r>
            <a:r>
              <a:rPr lang="es-PE" dirty="0"/>
              <a:t>en la normativa de carácter general, en los </a:t>
            </a:r>
            <a:r>
              <a:rPr lang="es-PE" dirty="0" smtClean="0"/>
              <a:t>contratos de </a:t>
            </a:r>
            <a:r>
              <a:rPr lang="es-PE" dirty="0"/>
              <a:t>licencia, servicio, concesión u otra </a:t>
            </a:r>
            <a:r>
              <a:rPr lang="es-PE" dirty="0" smtClean="0"/>
              <a:t>modalidad contractual</a:t>
            </a:r>
            <a:r>
              <a:rPr lang="es-PE" dirty="0"/>
              <a:t>, </a:t>
            </a:r>
            <a:r>
              <a:rPr lang="es-PE" dirty="0" smtClean="0"/>
              <a:t>según corresponda </a:t>
            </a:r>
            <a:r>
              <a:rPr lang="es-PE" dirty="0"/>
              <a:t>y aquellas emitidas en virtud de medidas administrativas </a:t>
            </a:r>
            <a:r>
              <a:rPr lang="es-PE" dirty="0" smtClean="0"/>
              <a:t>y/o mandatos </a:t>
            </a:r>
            <a:r>
              <a:rPr lang="es-PE" dirty="0"/>
              <a:t>de carácter particular. </a:t>
            </a:r>
          </a:p>
        </p:txBody>
      </p:sp>
    </p:spTree>
    <p:extLst>
      <p:ext uri="{BB962C8B-B14F-4D97-AF65-F5344CB8AC3E}">
        <p14:creationId xmlns:p14="http://schemas.microsoft.com/office/powerpoint/2010/main" val="1312958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2249"/>
            <a:ext cx="8609257" cy="763857"/>
          </a:xfrm>
        </p:spPr>
        <p:txBody>
          <a:bodyPr/>
          <a:lstStyle/>
          <a:p>
            <a:r>
              <a:rPr lang="es-PE" sz="2800" dirty="0" smtClean="0"/>
              <a:t>Componentes del precio del gas de Camisea</a:t>
            </a:r>
            <a:endParaRPr lang="es-PE" sz="2800" dirty="0"/>
          </a:p>
        </p:txBody>
      </p:sp>
      <p:sp>
        <p:nvSpPr>
          <p:cNvPr id="12"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smtClean="0"/>
              <a:t>10 Años del Proyecto Camisea</a:t>
            </a:r>
            <a:endParaRPr lang="es-PE" sz="1900" b="1" dirty="0"/>
          </a:p>
        </p:txBody>
      </p:sp>
      <p:sp>
        <p:nvSpPr>
          <p:cNvPr id="10" name="9 Rectángulo"/>
          <p:cNvSpPr/>
          <p:nvPr/>
        </p:nvSpPr>
        <p:spPr>
          <a:xfrm>
            <a:off x="0" y="5517215"/>
            <a:ext cx="1949373" cy="230832"/>
          </a:xfrm>
          <a:prstGeom prst="rect">
            <a:avLst/>
          </a:prstGeom>
        </p:spPr>
        <p:txBody>
          <a:bodyPr wrap="square">
            <a:spAutoFit/>
          </a:bodyPr>
          <a:lstStyle/>
          <a:p>
            <a:r>
              <a:rPr lang="es-PE" sz="900" dirty="0" smtClean="0">
                <a:solidFill>
                  <a:schemeClr val="tx1">
                    <a:lumMod val="85000"/>
                    <a:lumOff val="15000"/>
                  </a:schemeClr>
                </a:solidFill>
              </a:rPr>
              <a:t>Fuente y elaboración: Osinergmin. </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1500"/>
            <a:ext cx="9062846" cy="338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24464" y="838925"/>
            <a:ext cx="8873066" cy="1323439"/>
          </a:xfrm>
          <a:prstGeom prst="rect">
            <a:avLst/>
          </a:prstGeom>
        </p:spPr>
        <p:txBody>
          <a:bodyPr wrap="square">
            <a:spAutoFit/>
          </a:bodyPr>
          <a:lstStyle/>
          <a:p>
            <a:pPr marL="285750" indent="-285750" algn="just">
              <a:buFont typeface="Arial" pitchFamily="34" charset="0"/>
              <a:buChar char="•"/>
            </a:pPr>
            <a:r>
              <a:rPr lang="es-PE" sz="1600" dirty="0"/>
              <a:t>E</a:t>
            </a:r>
            <a:r>
              <a:rPr lang="es-PE" sz="1600" dirty="0" smtClean="0"/>
              <a:t>l </a:t>
            </a:r>
            <a:r>
              <a:rPr lang="es-PE" sz="1600" dirty="0"/>
              <a:t>precio del GN proveniente de Camisea </a:t>
            </a:r>
            <a:r>
              <a:rPr lang="es-PE" sz="1600" dirty="0" smtClean="0"/>
              <a:t>se determina </a:t>
            </a:r>
            <a:r>
              <a:rPr lang="es-PE" sz="1600" dirty="0"/>
              <a:t>en base a tres componentes: (i) el primero es el </a:t>
            </a:r>
            <a:r>
              <a:rPr lang="es-PE" sz="1600" dirty="0" smtClean="0"/>
              <a:t>precio del </a:t>
            </a:r>
            <a:r>
              <a:rPr lang="es-PE" sz="1600" dirty="0"/>
              <a:t>GN en boca de pozo, cuyos topes máximos se han definido </a:t>
            </a:r>
            <a:r>
              <a:rPr lang="es-PE" sz="1600" dirty="0" smtClean="0"/>
              <a:t>en el </a:t>
            </a:r>
            <a:r>
              <a:rPr lang="es-PE" sz="1600" dirty="0"/>
              <a:t>contrato de licencia de explotación para el caso del Lote </a:t>
            </a:r>
            <a:r>
              <a:rPr lang="es-PE" sz="1600" dirty="0" smtClean="0"/>
              <a:t>88, pero </a:t>
            </a:r>
            <a:r>
              <a:rPr lang="es-PE" sz="1600" dirty="0"/>
              <a:t>en el resto de pozos se fijan los precios según el </a:t>
            </a:r>
            <a:r>
              <a:rPr lang="es-PE" sz="1600" dirty="0" smtClean="0"/>
              <a:t>mercado internacional</a:t>
            </a:r>
            <a:r>
              <a:rPr lang="es-PE" sz="1600" dirty="0"/>
              <a:t>; (ii) el precio o la tarifa por el servicio de </a:t>
            </a:r>
            <a:r>
              <a:rPr lang="es-PE" sz="1600" dirty="0" smtClean="0"/>
              <a:t>transporte desde </a:t>
            </a:r>
            <a:r>
              <a:rPr lang="es-PE" sz="1600" dirty="0"/>
              <a:t>Camisea hasta el City </a:t>
            </a:r>
            <a:r>
              <a:rPr lang="es-PE" sz="1600" dirty="0" err="1"/>
              <a:t>Gate</a:t>
            </a:r>
            <a:r>
              <a:rPr lang="es-PE" sz="1600" dirty="0"/>
              <a:t> (ducto principal</a:t>
            </a:r>
            <a:r>
              <a:rPr lang="es-PE" sz="1600" dirty="0" smtClean="0"/>
              <a:t>), </a:t>
            </a:r>
            <a:r>
              <a:rPr lang="es-PE" sz="1600" dirty="0"/>
              <a:t>y (iii) la </a:t>
            </a:r>
            <a:r>
              <a:rPr lang="es-PE" sz="1600" dirty="0" smtClean="0"/>
              <a:t>Tarifa Única </a:t>
            </a:r>
            <a:r>
              <a:rPr lang="es-PE" sz="1600" dirty="0"/>
              <a:t>de Distribución (</a:t>
            </a:r>
            <a:r>
              <a:rPr lang="es-PE" sz="1600" dirty="0" smtClean="0"/>
              <a:t>TUD).</a:t>
            </a:r>
            <a:endParaRPr lang="es-PE" sz="1600" dirty="0"/>
          </a:p>
        </p:txBody>
      </p:sp>
    </p:spTree>
    <p:extLst>
      <p:ext uri="{BB962C8B-B14F-4D97-AF65-F5344CB8AC3E}">
        <p14:creationId xmlns:p14="http://schemas.microsoft.com/office/powerpoint/2010/main" val="2505726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2249"/>
            <a:ext cx="8609257" cy="763857"/>
          </a:xfrm>
        </p:spPr>
        <p:txBody>
          <a:bodyPr/>
          <a:lstStyle/>
          <a:p>
            <a:r>
              <a:rPr lang="es-PE" sz="2800" dirty="0" smtClean="0"/>
              <a:t>Funcionamiento de la Garantía de Red Principal (GRP)</a:t>
            </a:r>
            <a:endParaRPr lang="es-PE" sz="2800" dirty="0"/>
          </a:p>
        </p:txBody>
      </p:sp>
      <p:sp>
        <p:nvSpPr>
          <p:cNvPr id="12"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sp>
        <p:nvSpPr>
          <p:cNvPr id="10" name="9 Rectángulo"/>
          <p:cNvSpPr/>
          <p:nvPr/>
        </p:nvSpPr>
        <p:spPr>
          <a:xfrm>
            <a:off x="34437" y="5595257"/>
            <a:ext cx="2122114" cy="230832"/>
          </a:xfrm>
          <a:prstGeom prst="rect">
            <a:avLst/>
          </a:prstGeom>
        </p:spPr>
        <p:txBody>
          <a:bodyPr wrap="square">
            <a:spAutoFit/>
          </a:bodyPr>
          <a:lstStyle/>
          <a:p>
            <a:r>
              <a:rPr lang="es-PE" sz="900" dirty="0" smtClean="0">
                <a:solidFill>
                  <a:schemeClr val="tx1">
                    <a:lumMod val="85000"/>
                    <a:lumOff val="15000"/>
                  </a:schemeClr>
                </a:solidFill>
              </a:rPr>
              <a:t>Fuente y elaboración: GART-Osinergmin.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7" y="2025913"/>
            <a:ext cx="9087791" cy="3569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39578" y="827659"/>
            <a:ext cx="8765176" cy="1077218"/>
          </a:xfrm>
          <a:prstGeom prst="rect">
            <a:avLst/>
          </a:prstGeom>
        </p:spPr>
        <p:txBody>
          <a:bodyPr wrap="square">
            <a:spAutoFit/>
          </a:bodyPr>
          <a:lstStyle/>
          <a:p>
            <a:pPr marL="285750" indent="-285750" algn="just">
              <a:buFont typeface="Arial" pitchFamily="34" charset="0"/>
              <a:buChar char="•"/>
            </a:pPr>
            <a:r>
              <a:rPr lang="es-PE" sz="1600" dirty="0"/>
              <a:t>La GRP es un mecanismo creado con la Ley </a:t>
            </a:r>
            <a:r>
              <a:rPr lang="es-PE" sz="1600" dirty="0" smtClean="0"/>
              <a:t>N° 27133 con </a:t>
            </a:r>
            <a:r>
              <a:rPr lang="es-PE" sz="1600" dirty="0"/>
              <a:t>el objetivo </a:t>
            </a:r>
            <a:r>
              <a:rPr lang="es-PE" sz="1600" dirty="0" smtClean="0"/>
              <a:t>de garantizar </a:t>
            </a:r>
            <a:r>
              <a:rPr lang="es-PE" sz="1600" dirty="0"/>
              <a:t>los ingresos a los concesionarios de transporte y </a:t>
            </a:r>
            <a:r>
              <a:rPr lang="es-PE" sz="1600" dirty="0" smtClean="0"/>
              <a:t>distribución mediante </a:t>
            </a:r>
            <a:r>
              <a:rPr lang="es-PE" sz="1600" dirty="0"/>
              <a:t>la red </a:t>
            </a:r>
            <a:r>
              <a:rPr lang="es-PE" sz="1600" dirty="0" smtClean="0"/>
              <a:t>principal </a:t>
            </a:r>
            <a:r>
              <a:rPr lang="es-PE" sz="1600" dirty="0"/>
              <a:t>del Proyecto Camisea, con la aplicación </a:t>
            </a:r>
            <a:r>
              <a:rPr lang="es-PE" sz="1600" dirty="0" smtClean="0"/>
              <a:t>de un </a:t>
            </a:r>
            <a:r>
              <a:rPr lang="es-PE" sz="1600" dirty="0"/>
              <a:t>cargo en el sistema principal de transmisión eléctrica a los </a:t>
            </a:r>
            <a:r>
              <a:rPr lang="es-PE" sz="1600" dirty="0" smtClean="0"/>
              <a:t>usuarios de </a:t>
            </a:r>
            <a:r>
              <a:rPr lang="es-PE" sz="1600" dirty="0"/>
              <a:t>electricidad</a:t>
            </a:r>
            <a:r>
              <a:rPr lang="es-PE" sz="1600" dirty="0" smtClean="0"/>
              <a:t>. </a:t>
            </a:r>
            <a:r>
              <a:rPr lang="es-PE" sz="1600" dirty="0"/>
              <a:t>Mientras estuvo vigente el cálculo de la GRP, el mecanismo operaba </a:t>
            </a:r>
            <a:r>
              <a:rPr lang="es-PE" sz="1600" dirty="0" smtClean="0"/>
              <a:t>de la </a:t>
            </a:r>
            <a:r>
              <a:rPr lang="es-PE" sz="1600" dirty="0"/>
              <a:t>siguiente </a:t>
            </a:r>
            <a:r>
              <a:rPr lang="es-PE" sz="1600" dirty="0" smtClean="0"/>
              <a:t>manera:</a:t>
            </a:r>
            <a:endParaRPr lang="es-PE" sz="1600" dirty="0"/>
          </a:p>
        </p:txBody>
      </p:sp>
    </p:spTree>
    <p:extLst>
      <p:ext uri="{BB962C8B-B14F-4D97-AF65-F5344CB8AC3E}">
        <p14:creationId xmlns:p14="http://schemas.microsoft.com/office/powerpoint/2010/main" val="3763914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2249"/>
            <a:ext cx="8609257" cy="763857"/>
          </a:xfrm>
        </p:spPr>
        <p:txBody>
          <a:bodyPr/>
          <a:lstStyle/>
          <a:p>
            <a:r>
              <a:rPr lang="es-PE" sz="2800" dirty="0" smtClean="0"/>
              <a:t>Respuesta del mercado interno</a:t>
            </a:r>
            <a:endParaRPr lang="es-PE" sz="2800" dirty="0"/>
          </a:p>
        </p:txBody>
      </p:sp>
      <p:sp>
        <p:nvSpPr>
          <p:cNvPr id="10" name="9 Rectángulo"/>
          <p:cNvSpPr/>
          <p:nvPr/>
        </p:nvSpPr>
        <p:spPr>
          <a:xfrm>
            <a:off x="780517" y="6292082"/>
            <a:ext cx="2122114" cy="369332"/>
          </a:xfrm>
          <a:prstGeom prst="rect">
            <a:avLst/>
          </a:prstGeom>
        </p:spPr>
        <p:txBody>
          <a:bodyPr wrap="square">
            <a:spAutoFit/>
          </a:bodyPr>
          <a:lstStyle/>
          <a:p>
            <a:r>
              <a:rPr lang="es-PE" sz="900" dirty="0" smtClean="0">
                <a:solidFill>
                  <a:schemeClr val="tx1">
                    <a:lumMod val="85000"/>
                    <a:lumOff val="15000"/>
                  </a:schemeClr>
                </a:solidFill>
              </a:rPr>
              <a:t>Fuentes : Minem y Osinergmin.. </a:t>
            </a:r>
          </a:p>
          <a:p>
            <a:r>
              <a:rPr lang="es-PE" sz="900" dirty="0" smtClean="0">
                <a:solidFill>
                  <a:schemeClr val="tx1">
                    <a:lumMod val="85000"/>
                    <a:lumOff val="15000"/>
                  </a:schemeClr>
                </a:solidFill>
              </a:rPr>
              <a:t>Elaboración: OEE-Osinergmin. </a:t>
            </a:r>
          </a:p>
        </p:txBody>
      </p:sp>
      <p:sp>
        <p:nvSpPr>
          <p:cNvPr id="8" name="4 Marcador de texto"/>
          <p:cNvSpPr txBox="1">
            <a:spLocks/>
          </p:cNvSpPr>
          <p:nvPr/>
        </p:nvSpPr>
        <p:spPr>
          <a:xfrm>
            <a:off x="3498659" y="6411918"/>
            <a:ext cx="5564187" cy="3372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sp>
        <p:nvSpPr>
          <p:cNvPr id="2" name="1 Rectángulo"/>
          <p:cNvSpPr/>
          <p:nvPr/>
        </p:nvSpPr>
        <p:spPr>
          <a:xfrm>
            <a:off x="1503130" y="1190349"/>
            <a:ext cx="6597075" cy="369332"/>
          </a:xfrm>
          <a:prstGeom prst="rect">
            <a:avLst/>
          </a:prstGeom>
        </p:spPr>
        <p:txBody>
          <a:bodyPr wrap="square">
            <a:spAutoFit/>
          </a:bodyPr>
          <a:lstStyle/>
          <a:p>
            <a:pPr marL="285750" indent="-285750" algn="just">
              <a:buFont typeface="Arial" pitchFamily="34" charset="0"/>
              <a:buChar char="•"/>
            </a:pPr>
            <a:r>
              <a:rPr lang="es-PE" dirty="0" smtClean="0"/>
              <a:t>La dinámica de la industria del gas natural ha sido vertiginosa</a:t>
            </a:r>
            <a:endParaRPr lang="es-P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73" r="6413" b="1"/>
          <a:stretch/>
        </p:blipFill>
        <p:spPr bwMode="auto">
          <a:xfrm>
            <a:off x="780517" y="2509910"/>
            <a:ext cx="7844223" cy="378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820565" y="2076054"/>
            <a:ext cx="6190082" cy="369332"/>
          </a:xfrm>
          <a:prstGeom prst="rect">
            <a:avLst/>
          </a:prstGeom>
        </p:spPr>
        <p:txBody>
          <a:bodyPr wrap="square">
            <a:spAutoFit/>
          </a:bodyPr>
          <a:lstStyle/>
          <a:p>
            <a:pPr algn="ctr"/>
            <a:r>
              <a:rPr lang="es-PE" b="1" dirty="0" smtClean="0"/>
              <a:t>GN distribuido </a:t>
            </a:r>
            <a:r>
              <a:rPr lang="es-PE" b="1" dirty="0"/>
              <a:t>por categoría tarifaria, 2004- nov 2014</a:t>
            </a:r>
          </a:p>
        </p:txBody>
      </p:sp>
    </p:spTree>
    <p:extLst>
      <p:ext uri="{BB962C8B-B14F-4D97-AF65-F5344CB8AC3E}">
        <p14:creationId xmlns:p14="http://schemas.microsoft.com/office/powerpoint/2010/main" val="3577218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2249"/>
            <a:ext cx="8609257" cy="763857"/>
          </a:xfrm>
        </p:spPr>
        <p:txBody>
          <a:bodyPr/>
          <a:lstStyle/>
          <a:p>
            <a:r>
              <a:rPr lang="es-PE" sz="2800" dirty="0" smtClean="0"/>
              <a:t>Respuesta del mercado interno</a:t>
            </a:r>
            <a:endParaRPr lang="es-PE" sz="2800" dirty="0"/>
          </a:p>
        </p:txBody>
      </p:sp>
      <p:sp>
        <p:nvSpPr>
          <p:cNvPr id="10" name="9 Rectángulo"/>
          <p:cNvSpPr/>
          <p:nvPr/>
        </p:nvSpPr>
        <p:spPr>
          <a:xfrm>
            <a:off x="533400" y="6115752"/>
            <a:ext cx="2122114" cy="507831"/>
          </a:xfrm>
          <a:prstGeom prst="rect">
            <a:avLst/>
          </a:prstGeom>
        </p:spPr>
        <p:txBody>
          <a:bodyPr wrap="square">
            <a:spAutoFit/>
          </a:bodyPr>
          <a:lstStyle/>
          <a:p>
            <a:r>
              <a:rPr lang="es-PE" sz="900" dirty="0" smtClean="0">
                <a:solidFill>
                  <a:schemeClr val="tx1">
                    <a:lumMod val="85000"/>
                    <a:lumOff val="15000"/>
                  </a:schemeClr>
                </a:solidFill>
              </a:rPr>
              <a:t>Nota: *a noviembre 2014.</a:t>
            </a:r>
          </a:p>
          <a:p>
            <a:r>
              <a:rPr lang="es-PE" sz="900" dirty="0" smtClean="0">
                <a:solidFill>
                  <a:schemeClr val="tx1">
                    <a:lumMod val="85000"/>
                    <a:lumOff val="15000"/>
                  </a:schemeClr>
                </a:solidFill>
              </a:rPr>
              <a:t>Fuentes : Minem y Osinergmin.. </a:t>
            </a:r>
          </a:p>
          <a:p>
            <a:r>
              <a:rPr lang="es-PE" sz="900" dirty="0" smtClean="0">
                <a:solidFill>
                  <a:schemeClr val="tx1">
                    <a:lumMod val="85000"/>
                    <a:lumOff val="15000"/>
                  </a:schemeClr>
                </a:solidFill>
              </a:rPr>
              <a:t>Elaboración: OEE-Osinergmin. </a:t>
            </a:r>
          </a:p>
        </p:txBody>
      </p:sp>
      <p:sp>
        <p:nvSpPr>
          <p:cNvPr id="8"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10719"/>
            <a:ext cx="7576456" cy="48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84142" y="831180"/>
            <a:ext cx="7262425" cy="369332"/>
          </a:xfrm>
          <a:prstGeom prst="rect">
            <a:avLst/>
          </a:prstGeom>
        </p:spPr>
        <p:txBody>
          <a:bodyPr wrap="square">
            <a:spAutoFit/>
          </a:bodyPr>
          <a:lstStyle/>
          <a:p>
            <a:pPr algn="ctr"/>
            <a:r>
              <a:rPr lang="es-PE" b="1" dirty="0"/>
              <a:t>Clientes </a:t>
            </a:r>
            <a:r>
              <a:rPr lang="es-PE" b="1" dirty="0" smtClean="0"/>
              <a:t>de </a:t>
            </a:r>
            <a:r>
              <a:rPr lang="es-PE" b="1" dirty="0"/>
              <a:t>GN según categoría </a:t>
            </a:r>
            <a:r>
              <a:rPr lang="es-PE" b="1" dirty="0" smtClean="0"/>
              <a:t>tarifaria, 2004- nov 2014</a:t>
            </a:r>
            <a:endParaRPr lang="es-PE" b="1" dirty="0"/>
          </a:p>
        </p:txBody>
      </p:sp>
    </p:spTree>
    <p:extLst>
      <p:ext uri="{BB962C8B-B14F-4D97-AF65-F5344CB8AC3E}">
        <p14:creationId xmlns:p14="http://schemas.microsoft.com/office/powerpoint/2010/main" val="242850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61223" y="1137396"/>
            <a:ext cx="8561104" cy="4445985"/>
            <a:chOff x="361223" y="1792041"/>
            <a:chExt cx="8171217" cy="4060938"/>
          </a:xfrm>
        </p:grpSpPr>
        <p:sp>
          <p:nvSpPr>
            <p:cNvPr id="6" name="5 Rectángulo redondeado"/>
            <p:cNvSpPr/>
            <p:nvPr/>
          </p:nvSpPr>
          <p:spPr>
            <a:xfrm>
              <a:off x="3010126" y="1792041"/>
              <a:ext cx="2880320" cy="504056"/>
            </a:xfrm>
            <a:prstGeom prst="roundRect">
              <a:avLst/>
            </a:prstGeom>
            <a:solidFill>
              <a:srgbClr val="002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smtClean="0"/>
                <a:t>Proyecto Camisea</a:t>
              </a:r>
              <a:endParaRPr lang="es-PE" sz="2000" b="1" dirty="0"/>
            </a:p>
          </p:txBody>
        </p:sp>
        <p:sp>
          <p:nvSpPr>
            <p:cNvPr id="7" name="6 Rectángulo redondeado"/>
            <p:cNvSpPr/>
            <p:nvPr/>
          </p:nvSpPr>
          <p:spPr>
            <a:xfrm>
              <a:off x="801663" y="3601725"/>
              <a:ext cx="1440160" cy="504056"/>
            </a:xfrm>
            <a:prstGeom prst="roundRect">
              <a:avLst/>
            </a:prstGeom>
            <a:solidFill>
              <a:srgbClr val="009F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smtClean="0">
                  <a:solidFill>
                    <a:schemeClr val="bg1"/>
                  </a:solidFill>
                </a:rPr>
                <a:t>Sector público</a:t>
              </a:r>
              <a:endParaRPr lang="es-PE" sz="1600" b="1" dirty="0">
                <a:solidFill>
                  <a:schemeClr val="bg1"/>
                </a:solidFill>
              </a:endParaRPr>
            </a:p>
          </p:txBody>
        </p:sp>
        <p:sp>
          <p:nvSpPr>
            <p:cNvPr id="8" name="7 Rectángulo redondeado"/>
            <p:cNvSpPr/>
            <p:nvPr/>
          </p:nvSpPr>
          <p:spPr>
            <a:xfrm>
              <a:off x="3669349" y="3570942"/>
              <a:ext cx="1584176" cy="526852"/>
            </a:xfrm>
            <a:prstGeom prst="roundRect">
              <a:avLst/>
            </a:prstGeom>
            <a:solidFill>
              <a:srgbClr val="009F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smtClean="0">
                  <a:solidFill>
                    <a:schemeClr val="bg1"/>
                  </a:solidFill>
                </a:rPr>
                <a:t>Sector privado</a:t>
              </a:r>
              <a:endParaRPr lang="es-PE" sz="1600" b="1" dirty="0">
                <a:solidFill>
                  <a:schemeClr val="bg1"/>
                </a:solidFill>
              </a:endParaRPr>
            </a:p>
          </p:txBody>
        </p:sp>
        <p:sp>
          <p:nvSpPr>
            <p:cNvPr id="9" name="8 Rectángulo redondeado"/>
            <p:cNvSpPr/>
            <p:nvPr/>
          </p:nvSpPr>
          <p:spPr>
            <a:xfrm>
              <a:off x="6676250" y="3570942"/>
              <a:ext cx="1656184" cy="504056"/>
            </a:xfrm>
            <a:prstGeom prst="roundRect">
              <a:avLst/>
            </a:prstGeom>
            <a:solidFill>
              <a:srgbClr val="009F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smtClean="0">
                  <a:solidFill>
                    <a:schemeClr val="bg1"/>
                  </a:solidFill>
                </a:rPr>
                <a:t>Sector externo</a:t>
              </a:r>
              <a:endParaRPr lang="es-PE" sz="1600" b="1" dirty="0">
                <a:solidFill>
                  <a:schemeClr val="bg1"/>
                </a:solidFill>
              </a:endParaRPr>
            </a:p>
          </p:txBody>
        </p:sp>
        <p:sp>
          <p:nvSpPr>
            <p:cNvPr id="10" name="9 CuadroTexto"/>
            <p:cNvSpPr txBox="1"/>
            <p:nvPr/>
          </p:nvSpPr>
          <p:spPr>
            <a:xfrm>
              <a:off x="3427874" y="4498762"/>
              <a:ext cx="2232248" cy="1354217"/>
            </a:xfrm>
            <a:prstGeom prst="rect">
              <a:avLst/>
            </a:prstGeom>
            <a:noFill/>
          </p:spPr>
          <p:txBody>
            <a:bodyPr wrap="square" rtlCol="0">
              <a:spAutoFit/>
            </a:bodyPr>
            <a:lstStyle/>
            <a:p>
              <a:pPr marL="285750" indent="-285750" algn="just">
                <a:buFont typeface="Arial" pitchFamily="34" charset="0"/>
                <a:buChar char="•"/>
              </a:pPr>
              <a:r>
                <a:rPr lang="es-PE" sz="1600" dirty="0" smtClean="0"/>
                <a:t>Sector residencial</a:t>
              </a:r>
            </a:p>
            <a:p>
              <a:pPr marL="285750" indent="-285750" algn="just">
                <a:buFont typeface="Arial" pitchFamily="34" charset="0"/>
                <a:buChar char="•"/>
              </a:pPr>
              <a:r>
                <a:rPr lang="es-PE" sz="1600" dirty="0" smtClean="0"/>
                <a:t>Sector comercial</a:t>
              </a:r>
            </a:p>
            <a:p>
              <a:pPr marL="285750" indent="-285750" algn="just">
                <a:buFont typeface="Arial" pitchFamily="34" charset="0"/>
                <a:buChar char="•"/>
              </a:pPr>
              <a:r>
                <a:rPr lang="es-PE" sz="1600" dirty="0" smtClean="0"/>
                <a:t>Sector industrial</a:t>
              </a:r>
            </a:p>
            <a:p>
              <a:pPr marL="285750" indent="-285750" algn="just">
                <a:buFont typeface="Arial" pitchFamily="34" charset="0"/>
                <a:buChar char="•"/>
              </a:pPr>
              <a:r>
                <a:rPr lang="es-PE" sz="1600" dirty="0" smtClean="0"/>
                <a:t>Sector vehicular</a:t>
              </a:r>
            </a:p>
            <a:p>
              <a:pPr marL="285750" indent="-285750" algn="just">
                <a:buFont typeface="Arial" pitchFamily="34" charset="0"/>
                <a:buChar char="•"/>
              </a:pPr>
              <a:r>
                <a:rPr lang="es-PE" sz="1600" dirty="0" smtClean="0"/>
                <a:t>Sector eléctrico</a:t>
              </a:r>
              <a:endParaRPr lang="es-PE" sz="1600" dirty="0"/>
            </a:p>
          </p:txBody>
        </p:sp>
        <p:sp>
          <p:nvSpPr>
            <p:cNvPr id="11" name="10 CuadroTexto"/>
            <p:cNvSpPr txBox="1"/>
            <p:nvPr/>
          </p:nvSpPr>
          <p:spPr>
            <a:xfrm>
              <a:off x="361223" y="4586263"/>
              <a:ext cx="2232248" cy="584775"/>
            </a:xfrm>
            <a:prstGeom prst="rect">
              <a:avLst/>
            </a:prstGeom>
            <a:noFill/>
          </p:spPr>
          <p:txBody>
            <a:bodyPr wrap="square" rtlCol="0">
              <a:spAutoFit/>
            </a:bodyPr>
            <a:lstStyle/>
            <a:p>
              <a:pPr marL="285750" indent="-285750" algn="just">
                <a:buFont typeface="Arial" pitchFamily="34" charset="0"/>
                <a:buChar char="•"/>
              </a:pPr>
              <a:r>
                <a:rPr lang="es-PE" sz="1600" dirty="0" smtClean="0"/>
                <a:t>Impuesto a la renta</a:t>
              </a:r>
            </a:p>
            <a:p>
              <a:pPr marL="285750" indent="-285750" algn="just">
                <a:buFont typeface="Arial" pitchFamily="34" charset="0"/>
                <a:buChar char="•"/>
              </a:pPr>
              <a:r>
                <a:rPr lang="es-PE" sz="1600" dirty="0" smtClean="0"/>
                <a:t>Regalías</a:t>
              </a:r>
            </a:p>
          </p:txBody>
        </p:sp>
        <p:sp>
          <p:nvSpPr>
            <p:cNvPr id="12" name="11 CuadroTexto"/>
            <p:cNvSpPr txBox="1"/>
            <p:nvPr/>
          </p:nvSpPr>
          <p:spPr>
            <a:xfrm>
              <a:off x="6527068" y="4591095"/>
              <a:ext cx="2005372" cy="534130"/>
            </a:xfrm>
            <a:prstGeom prst="rect">
              <a:avLst/>
            </a:prstGeom>
            <a:noFill/>
          </p:spPr>
          <p:txBody>
            <a:bodyPr wrap="square" rtlCol="0">
              <a:spAutoFit/>
            </a:bodyPr>
            <a:lstStyle/>
            <a:p>
              <a:pPr marL="285750" indent="-285750" algn="just">
                <a:buFont typeface="Arial" pitchFamily="34" charset="0"/>
                <a:buChar char="•"/>
              </a:pPr>
              <a:r>
                <a:rPr lang="es-PE" sz="1600" dirty="0" smtClean="0"/>
                <a:t> Balanza comercial de hidrocarburos</a:t>
              </a:r>
              <a:endParaRPr lang="es-PE" sz="1600" dirty="0"/>
            </a:p>
          </p:txBody>
        </p:sp>
        <p:cxnSp>
          <p:nvCxnSpPr>
            <p:cNvPr id="13" name="12 Conector recto"/>
            <p:cNvCxnSpPr>
              <a:stCxn id="6" idx="2"/>
            </p:cNvCxnSpPr>
            <p:nvPr/>
          </p:nvCxnSpPr>
          <p:spPr>
            <a:xfrm>
              <a:off x="4450286" y="2296097"/>
              <a:ext cx="0" cy="268807"/>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521743" y="3132600"/>
              <a:ext cx="6004044" cy="14167"/>
            </a:xfrm>
            <a:prstGeom prst="line">
              <a:avLst/>
            </a:prstGeom>
            <a:ln w="28575">
              <a:solidFill>
                <a:srgbClr val="FFD100"/>
              </a:solidFill>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endCxn id="7" idx="0"/>
            </p:cNvCxnSpPr>
            <p:nvPr/>
          </p:nvCxnSpPr>
          <p:spPr>
            <a:xfrm>
              <a:off x="1521743" y="3132600"/>
              <a:ext cx="0" cy="469125"/>
            </a:xfrm>
            <a:prstGeom prst="straightConnector1">
              <a:avLst/>
            </a:prstGeom>
            <a:ln w="28575">
              <a:solidFill>
                <a:srgbClr val="FFD1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endCxn id="8" idx="0"/>
            </p:cNvCxnSpPr>
            <p:nvPr/>
          </p:nvCxnSpPr>
          <p:spPr>
            <a:xfrm>
              <a:off x="4461437" y="3146767"/>
              <a:ext cx="0" cy="424175"/>
            </a:xfrm>
            <a:prstGeom prst="straightConnector1">
              <a:avLst/>
            </a:prstGeom>
            <a:ln w="28575">
              <a:solidFill>
                <a:srgbClr val="FFD1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9" idx="0"/>
            </p:cNvCxnSpPr>
            <p:nvPr/>
          </p:nvCxnSpPr>
          <p:spPr>
            <a:xfrm>
              <a:off x="7504342" y="3138822"/>
              <a:ext cx="0" cy="432120"/>
            </a:xfrm>
            <a:prstGeom prst="straightConnector1">
              <a:avLst/>
            </a:prstGeom>
            <a:ln w="28575">
              <a:solidFill>
                <a:srgbClr val="FFD1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1538489" y="4121970"/>
              <a:ext cx="0" cy="469125"/>
            </a:xfrm>
            <a:prstGeom prst="straightConnector1">
              <a:avLst/>
            </a:prstGeom>
            <a:ln w="28575">
              <a:solidFill>
                <a:srgbClr val="FFD1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461437" y="4097794"/>
              <a:ext cx="0" cy="469125"/>
            </a:xfrm>
            <a:prstGeom prst="straightConnector1">
              <a:avLst/>
            </a:prstGeom>
            <a:ln w="28575">
              <a:solidFill>
                <a:srgbClr val="FFD1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7525787" y="4059496"/>
              <a:ext cx="0" cy="469125"/>
            </a:xfrm>
            <a:prstGeom prst="straightConnector1">
              <a:avLst/>
            </a:prstGeom>
            <a:ln w="28575">
              <a:solidFill>
                <a:srgbClr val="FFD100"/>
              </a:solidFill>
              <a:tailEnd type="arrow"/>
            </a:ln>
          </p:spPr>
          <p:style>
            <a:lnRef idx="1">
              <a:schemeClr val="accent1"/>
            </a:lnRef>
            <a:fillRef idx="0">
              <a:schemeClr val="accent1"/>
            </a:fillRef>
            <a:effectRef idx="0">
              <a:schemeClr val="accent1"/>
            </a:effectRef>
            <a:fontRef idx="minor">
              <a:schemeClr val="tx1"/>
            </a:fontRef>
          </p:style>
        </p:cxnSp>
        <p:sp>
          <p:nvSpPr>
            <p:cNvPr id="21" name="20 Rectángulo redondeado"/>
            <p:cNvSpPr/>
            <p:nvPr/>
          </p:nvSpPr>
          <p:spPr>
            <a:xfrm>
              <a:off x="2411760" y="2545926"/>
              <a:ext cx="4104456"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smtClean="0">
                  <a:solidFill>
                    <a:srgbClr val="002D6A"/>
                  </a:solidFill>
                </a:rPr>
                <a:t>Beneficia positivamente a los sectores</a:t>
              </a:r>
              <a:endParaRPr lang="es-PE" sz="1600" b="1" dirty="0">
                <a:solidFill>
                  <a:srgbClr val="002D6A"/>
                </a:solidFill>
              </a:endParaRPr>
            </a:p>
          </p:txBody>
        </p:sp>
        <p:cxnSp>
          <p:nvCxnSpPr>
            <p:cNvPr id="22" name="21 Conector recto"/>
            <p:cNvCxnSpPr/>
            <p:nvPr/>
          </p:nvCxnSpPr>
          <p:spPr>
            <a:xfrm>
              <a:off x="4461437" y="2863793"/>
              <a:ext cx="0" cy="268807"/>
            </a:xfrm>
            <a:prstGeom prst="line">
              <a:avLst/>
            </a:prstGeom>
            <a:ln w="28575">
              <a:solidFill>
                <a:srgbClr val="FFD100"/>
              </a:solidFill>
            </a:ln>
          </p:spPr>
          <p:style>
            <a:lnRef idx="1">
              <a:schemeClr val="accent1"/>
            </a:lnRef>
            <a:fillRef idx="0">
              <a:schemeClr val="accent1"/>
            </a:fillRef>
            <a:effectRef idx="0">
              <a:schemeClr val="accent1"/>
            </a:effectRef>
            <a:fontRef idx="minor">
              <a:schemeClr val="tx1"/>
            </a:fontRef>
          </p:style>
        </p:cxnSp>
      </p:grpSp>
      <p:sp>
        <p:nvSpPr>
          <p:cNvPr id="24" name="23 Rectángulo"/>
          <p:cNvSpPr/>
          <p:nvPr/>
        </p:nvSpPr>
        <p:spPr>
          <a:xfrm>
            <a:off x="403740" y="6173294"/>
            <a:ext cx="4572000" cy="253916"/>
          </a:xfrm>
          <a:prstGeom prst="rect">
            <a:avLst/>
          </a:prstGeom>
        </p:spPr>
        <p:txBody>
          <a:bodyPr>
            <a:spAutoFit/>
          </a:bodyPr>
          <a:lstStyle/>
          <a:p>
            <a:r>
              <a:rPr lang="es-PE" sz="1050" dirty="0" smtClean="0"/>
              <a:t>Elaboración</a:t>
            </a:r>
            <a:r>
              <a:rPr lang="es-PE" sz="1050" dirty="0"/>
              <a:t>: OEE-Osinergmin</a:t>
            </a:r>
          </a:p>
        </p:txBody>
      </p:sp>
      <p:sp>
        <p:nvSpPr>
          <p:cNvPr id="25" name="6 Título"/>
          <p:cNvSpPr txBox="1">
            <a:spLocks/>
          </p:cNvSpPr>
          <p:nvPr/>
        </p:nvSpPr>
        <p:spPr>
          <a:xfrm>
            <a:off x="313070" y="-8390"/>
            <a:ext cx="8609257" cy="7638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spc="-300">
                <a:solidFill>
                  <a:srgbClr val="00316C"/>
                </a:solidFill>
                <a:latin typeface="Arial" panose="020B0604020202020204" pitchFamily="34" charset="0"/>
                <a:ea typeface="+mj-ea"/>
                <a:cs typeface="Arial" panose="020B0604020202020204" pitchFamily="34" charset="0"/>
              </a:defRPr>
            </a:lvl1pPr>
          </a:lstStyle>
          <a:p>
            <a:r>
              <a:rPr lang="es-PE" sz="2800" dirty="0" smtClean="0"/>
              <a:t>Impacto del Proyecto Camisea</a:t>
            </a:r>
            <a:endParaRPr lang="es-PE" sz="2800" dirty="0"/>
          </a:p>
        </p:txBody>
      </p:sp>
      <p:sp>
        <p:nvSpPr>
          <p:cNvPr id="26"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spTree>
    <p:extLst>
      <p:ext uri="{BB962C8B-B14F-4D97-AF65-F5344CB8AC3E}">
        <p14:creationId xmlns:p14="http://schemas.microsoft.com/office/powerpoint/2010/main" val="30945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a:spLocks noGrp="1"/>
          </p:cNvSpPr>
          <p:nvPr>
            <p:ph type="title"/>
          </p:nvPr>
        </p:nvSpPr>
        <p:spPr>
          <a:xfrm>
            <a:off x="182044" y="58082"/>
            <a:ext cx="8609257" cy="763857"/>
          </a:xfrm>
        </p:spPr>
        <p:txBody>
          <a:bodyPr/>
          <a:lstStyle/>
          <a:p>
            <a:r>
              <a:rPr lang="es-PE" sz="3600" dirty="0" smtClean="0">
                <a:solidFill>
                  <a:schemeClr val="bg1"/>
                </a:solidFill>
              </a:rPr>
              <a:t>Impactos económicos, 2000-2013</a:t>
            </a:r>
            <a:endParaRPr lang="es-PE" sz="3600" dirty="0">
              <a:solidFill>
                <a:schemeClr val="bg1"/>
              </a:solidFill>
            </a:endParaRPr>
          </a:p>
        </p:txBody>
      </p:sp>
      <p:cxnSp>
        <p:nvCxnSpPr>
          <p:cNvPr id="4" name="3 Conector recto"/>
          <p:cNvCxnSpPr/>
          <p:nvPr/>
        </p:nvCxnSpPr>
        <p:spPr>
          <a:xfrm>
            <a:off x="0" y="771896"/>
            <a:ext cx="9144000" cy="3562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nvGrpSpPr>
          <p:cNvPr id="8" name="7 Grupo"/>
          <p:cNvGrpSpPr/>
          <p:nvPr/>
        </p:nvGrpSpPr>
        <p:grpSpPr>
          <a:xfrm>
            <a:off x="1044134" y="950884"/>
            <a:ext cx="7653181" cy="1415590"/>
            <a:chOff x="580103" y="3750646"/>
            <a:chExt cx="7231650" cy="1415590"/>
          </a:xfrm>
        </p:grpSpPr>
        <p:sp>
          <p:nvSpPr>
            <p:cNvPr id="9" name="Title 1"/>
            <p:cNvSpPr txBox="1">
              <a:spLocks/>
            </p:cNvSpPr>
            <p:nvPr/>
          </p:nvSpPr>
          <p:spPr>
            <a:xfrm>
              <a:off x="580103" y="3750646"/>
              <a:ext cx="2622287"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b="1" spc="-150" dirty="0" smtClean="0">
                  <a:solidFill>
                    <a:schemeClr val="bg1"/>
                  </a:solidFill>
                  <a:latin typeface="Arial" panose="020B0604020202020204" pitchFamily="34" charset="0"/>
                  <a:cs typeface="Arial" panose="020B0604020202020204" pitchFamily="34" charset="0"/>
                </a:rPr>
                <a:t>6,952</a:t>
              </a:r>
              <a:endParaRPr lang="en-US" b="1" spc="-150" dirty="0">
                <a:solidFill>
                  <a:schemeClr val="bg1"/>
                </a:solidFill>
                <a:latin typeface="Arial" panose="020B0604020202020204" pitchFamily="34" charset="0"/>
                <a:cs typeface="Arial" panose="020B0604020202020204" pitchFamily="34" charset="0"/>
              </a:endParaRPr>
            </a:p>
          </p:txBody>
        </p:sp>
        <p:sp>
          <p:nvSpPr>
            <p:cNvPr id="10" name="Marcador de texto 9"/>
            <p:cNvSpPr txBox="1">
              <a:spLocks/>
            </p:cNvSpPr>
            <p:nvPr/>
          </p:nvSpPr>
          <p:spPr>
            <a:xfrm>
              <a:off x="3210805" y="3884651"/>
              <a:ext cx="4600948" cy="96860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dirty="0" smtClean="0"/>
                <a:t>Millones de dólares (en </a:t>
              </a:r>
              <a:r>
                <a:rPr lang="es-PE" dirty="0"/>
                <a:t>valores del 2013</a:t>
              </a:r>
              <a:r>
                <a:rPr lang="es-PE" dirty="0" smtClean="0"/>
                <a:t>) son los beneficios (ahorros monetarios netos) generados por el Proyecto Camisea para el Sector Privado entre los años 2000 y 2013.</a:t>
              </a:r>
              <a:endParaRPr lang="es-PE" dirty="0"/>
            </a:p>
          </p:txBody>
        </p:sp>
      </p:grpSp>
      <p:grpSp>
        <p:nvGrpSpPr>
          <p:cNvPr id="11" name="10 Grupo"/>
          <p:cNvGrpSpPr/>
          <p:nvPr/>
        </p:nvGrpSpPr>
        <p:grpSpPr>
          <a:xfrm>
            <a:off x="750636" y="4481621"/>
            <a:ext cx="8083162" cy="1415590"/>
            <a:chOff x="580103" y="3750646"/>
            <a:chExt cx="7461695" cy="1415590"/>
          </a:xfrm>
        </p:grpSpPr>
        <p:sp>
          <p:nvSpPr>
            <p:cNvPr id="12" name="Title 1"/>
            <p:cNvSpPr txBox="1">
              <a:spLocks/>
            </p:cNvSpPr>
            <p:nvPr/>
          </p:nvSpPr>
          <p:spPr>
            <a:xfrm>
              <a:off x="580103" y="3750646"/>
              <a:ext cx="2622287"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b="1" spc="-150" dirty="0" smtClean="0">
                  <a:solidFill>
                    <a:schemeClr val="bg1"/>
                  </a:solidFill>
                  <a:latin typeface="Arial" panose="020B0604020202020204" pitchFamily="34" charset="0"/>
                  <a:cs typeface="Arial" panose="020B0604020202020204" pitchFamily="34" charset="0"/>
                </a:rPr>
                <a:t>23,921</a:t>
              </a:r>
              <a:endParaRPr lang="en-US" b="1" spc="-150" dirty="0">
                <a:solidFill>
                  <a:schemeClr val="bg1"/>
                </a:solidFill>
                <a:latin typeface="Arial" panose="020B0604020202020204" pitchFamily="34" charset="0"/>
                <a:cs typeface="Arial" panose="020B0604020202020204" pitchFamily="34" charset="0"/>
              </a:endParaRPr>
            </a:p>
          </p:txBody>
        </p:sp>
        <p:sp>
          <p:nvSpPr>
            <p:cNvPr id="13" name="Marcador de texto 9"/>
            <p:cNvSpPr txBox="1">
              <a:spLocks/>
            </p:cNvSpPr>
            <p:nvPr/>
          </p:nvSpPr>
          <p:spPr>
            <a:xfrm>
              <a:off x="3440850" y="3914629"/>
              <a:ext cx="4600948" cy="96860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dirty="0" smtClean="0"/>
                <a:t>Millones de dólares (en </a:t>
              </a:r>
              <a:r>
                <a:rPr lang="es-PE" dirty="0"/>
                <a:t>valores del 2013</a:t>
              </a:r>
              <a:r>
                <a:rPr lang="es-PE" dirty="0" smtClean="0"/>
                <a:t>) son los beneficios generados por el Proyecto Camisea por las Exportaciones entre los años 2004 y 2013.</a:t>
              </a:r>
              <a:endParaRPr lang="es-PE" dirty="0"/>
            </a:p>
          </p:txBody>
        </p:sp>
      </p:grpSp>
      <p:grpSp>
        <p:nvGrpSpPr>
          <p:cNvPr id="14" name="13 Grupo"/>
          <p:cNvGrpSpPr/>
          <p:nvPr/>
        </p:nvGrpSpPr>
        <p:grpSpPr>
          <a:xfrm>
            <a:off x="646076" y="2887108"/>
            <a:ext cx="8033900" cy="1415590"/>
            <a:chOff x="-24948" y="3750646"/>
            <a:chExt cx="8033900" cy="1415590"/>
          </a:xfrm>
        </p:grpSpPr>
        <p:sp>
          <p:nvSpPr>
            <p:cNvPr id="15" name="Title 1"/>
            <p:cNvSpPr txBox="1">
              <a:spLocks/>
            </p:cNvSpPr>
            <p:nvPr/>
          </p:nvSpPr>
          <p:spPr>
            <a:xfrm>
              <a:off x="-24948" y="3750646"/>
              <a:ext cx="2774687"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b="1" spc="-150" dirty="0" smtClean="0">
                  <a:solidFill>
                    <a:schemeClr val="bg1"/>
                  </a:solidFill>
                  <a:latin typeface="Arial" panose="020B0604020202020204" pitchFamily="34" charset="0"/>
                  <a:cs typeface="Arial" panose="020B0604020202020204" pitchFamily="34" charset="0"/>
                </a:rPr>
                <a:t>10,702</a:t>
              </a:r>
              <a:endParaRPr lang="en-US" b="1" spc="-150" dirty="0">
                <a:solidFill>
                  <a:schemeClr val="bg1"/>
                </a:solidFill>
                <a:latin typeface="Arial" panose="020B0604020202020204" pitchFamily="34" charset="0"/>
                <a:cs typeface="Arial" panose="020B0604020202020204" pitchFamily="34" charset="0"/>
              </a:endParaRPr>
            </a:p>
          </p:txBody>
        </p:sp>
        <p:sp>
          <p:nvSpPr>
            <p:cNvPr id="16" name="Marcador de texto 9"/>
            <p:cNvSpPr txBox="1">
              <a:spLocks/>
            </p:cNvSpPr>
            <p:nvPr/>
          </p:nvSpPr>
          <p:spPr>
            <a:xfrm>
              <a:off x="3178624" y="3884650"/>
              <a:ext cx="4830328" cy="128158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dirty="0" smtClean="0"/>
                <a:t>Millones de dólares (en </a:t>
              </a:r>
              <a:r>
                <a:rPr lang="es-PE" dirty="0"/>
                <a:t>valores del 2013</a:t>
              </a:r>
              <a:r>
                <a:rPr lang="es-PE" dirty="0" smtClean="0"/>
                <a:t>) son los beneficios generados por el Proyecto Camisea para el Sector Público entre los años 2004 y 2013.</a:t>
              </a:r>
              <a:endParaRPr lang="es-PE" dirty="0"/>
            </a:p>
          </p:txBody>
        </p:sp>
      </p:grpSp>
    </p:spTree>
    <p:extLst>
      <p:ext uri="{BB962C8B-B14F-4D97-AF65-F5344CB8AC3E}">
        <p14:creationId xmlns:p14="http://schemas.microsoft.com/office/powerpoint/2010/main" val="1853935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 Grupo"/>
          <p:cNvGrpSpPr/>
          <p:nvPr/>
        </p:nvGrpSpPr>
        <p:grpSpPr>
          <a:xfrm>
            <a:off x="580102" y="1994582"/>
            <a:ext cx="7852697" cy="1415590"/>
            <a:chOff x="580103" y="3750646"/>
            <a:chExt cx="7309028" cy="1415590"/>
          </a:xfrm>
        </p:grpSpPr>
        <p:sp>
          <p:nvSpPr>
            <p:cNvPr id="5" name="Title 1"/>
            <p:cNvSpPr txBox="1">
              <a:spLocks/>
            </p:cNvSpPr>
            <p:nvPr/>
          </p:nvSpPr>
          <p:spPr>
            <a:xfrm>
              <a:off x="580103" y="3750646"/>
              <a:ext cx="2622287"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6000" b="1" spc="-150" dirty="0" smtClean="0">
                  <a:solidFill>
                    <a:schemeClr val="bg1"/>
                  </a:solidFill>
                  <a:latin typeface="Arial" panose="020B0604020202020204" pitchFamily="34" charset="0"/>
                  <a:cs typeface="Arial" panose="020B0604020202020204" pitchFamily="34" charset="0"/>
                </a:rPr>
                <a:t>41,576</a:t>
              </a:r>
              <a:endParaRPr lang="en-US" sz="6000" b="1" spc="-150" dirty="0">
                <a:solidFill>
                  <a:schemeClr val="bg1"/>
                </a:solidFill>
                <a:latin typeface="Arial" panose="020B0604020202020204" pitchFamily="34" charset="0"/>
                <a:cs typeface="Arial" panose="020B0604020202020204" pitchFamily="34" charset="0"/>
              </a:endParaRPr>
            </a:p>
          </p:txBody>
        </p:sp>
        <p:sp>
          <p:nvSpPr>
            <p:cNvPr id="7" name="Marcador de texto 9"/>
            <p:cNvSpPr txBox="1">
              <a:spLocks/>
            </p:cNvSpPr>
            <p:nvPr/>
          </p:nvSpPr>
          <p:spPr>
            <a:xfrm>
              <a:off x="3288183" y="3986249"/>
              <a:ext cx="4600948" cy="96860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800" dirty="0" smtClean="0"/>
                <a:t>Millones de dólares (en valores del 2013)  habría sido el Total de beneficios generados por el Proyecto Camisea a la economía peruana durante los primeros diez años de su operación comercial.</a:t>
              </a:r>
              <a:endParaRPr lang="es-PE" sz="2800" dirty="0"/>
            </a:p>
          </p:txBody>
        </p:sp>
      </p:grpSp>
      <p:sp>
        <p:nvSpPr>
          <p:cNvPr id="6" name="6 Título"/>
          <p:cNvSpPr>
            <a:spLocks noGrp="1"/>
          </p:cNvSpPr>
          <p:nvPr>
            <p:ph type="title"/>
          </p:nvPr>
        </p:nvSpPr>
        <p:spPr>
          <a:xfrm>
            <a:off x="182044" y="58082"/>
            <a:ext cx="8609257" cy="763857"/>
          </a:xfrm>
        </p:spPr>
        <p:txBody>
          <a:bodyPr/>
          <a:lstStyle/>
          <a:p>
            <a:r>
              <a:rPr lang="es-PE" sz="3600" dirty="0" smtClean="0">
                <a:solidFill>
                  <a:schemeClr val="bg1"/>
                </a:solidFill>
              </a:rPr>
              <a:t>Impactos económicos, 2000-2013</a:t>
            </a:r>
            <a:endParaRPr lang="es-PE" sz="3600" dirty="0">
              <a:solidFill>
                <a:schemeClr val="bg1"/>
              </a:solidFill>
            </a:endParaRPr>
          </a:p>
        </p:txBody>
      </p:sp>
      <p:cxnSp>
        <p:nvCxnSpPr>
          <p:cNvPr id="4" name="3 Conector recto"/>
          <p:cNvCxnSpPr/>
          <p:nvPr/>
        </p:nvCxnSpPr>
        <p:spPr>
          <a:xfrm>
            <a:off x="0" y="771896"/>
            <a:ext cx="9144000" cy="3562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4740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8082"/>
            <a:ext cx="8609257" cy="763857"/>
          </a:xfrm>
        </p:spPr>
        <p:txBody>
          <a:bodyPr/>
          <a:lstStyle/>
          <a:p>
            <a:r>
              <a:rPr lang="es-PE" sz="2800" dirty="0" smtClean="0"/>
              <a:t>Impactos en la mitigación del cambio climático, 2004-2013</a:t>
            </a:r>
            <a:endParaRPr lang="es-PE" sz="2800" dirty="0"/>
          </a:p>
        </p:txBody>
      </p:sp>
      <p:sp>
        <p:nvSpPr>
          <p:cNvPr id="10" name="9 Rectángulo"/>
          <p:cNvSpPr/>
          <p:nvPr/>
        </p:nvSpPr>
        <p:spPr>
          <a:xfrm>
            <a:off x="234044" y="5957086"/>
            <a:ext cx="2122114" cy="369332"/>
          </a:xfrm>
          <a:prstGeom prst="rect">
            <a:avLst/>
          </a:prstGeom>
        </p:spPr>
        <p:txBody>
          <a:bodyPr wrap="square">
            <a:spAutoFit/>
          </a:bodyPr>
          <a:lstStyle/>
          <a:p>
            <a:r>
              <a:rPr lang="es-PE" sz="900" dirty="0" smtClean="0">
                <a:solidFill>
                  <a:schemeClr val="tx1">
                    <a:lumMod val="85000"/>
                    <a:lumOff val="15000"/>
                  </a:schemeClr>
                </a:solidFill>
              </a:rPr>
              <a:t>Fuente: estimaciones OEE-Osinergmin. Elaboración: OEE-Osinergmin. </a:t>
            </a:r>
          </a:p>
        </p:txBody>
      </p:sp>
      <p:sp>
        <p:nvSpPr>
          <p:cNvPr id="8"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44" y="734931"/>
            <a:ext cx="8626122" cy="520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16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1875" y="-258253"/>
            <a:ext cx="8004647" cy="1325563"/>
          </a:xfrm>
        </p:spPr>
        <p:txBody>
          <a:bodyPr/>
          <a:lstStyle/>
          <a:p>
            <a:pPr algn="l"/>
            <a:r>
              <a:rPr lang="es-PE" sz="4800" dirty="0" smtClean="0"/>
              <a:t>Contenido</a:t>
            </a:r>
            <a:endParaRPr lang="es-PE" sz="4800" dirty="0"/>
          </a:p>
        </p:txBody>
      </p:sp>
      <p:sp>
        <p:nvSpPr>
          <p:cNvPr id="8" name="2 Marcador de contenido"/>
          <p:cNvSpPr txBox="1">
            <a:spLocks/>
          </p:cNvSpPr>
          <p:nvPr/>
        </p:nvSpPr>
        <p:spPr>
          <a:xfrm>
            <a:off x="345380" y="1155700"/>
            <a:ext cx="8301608" cy="4525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AutoNum type="arabicPeriod"/>
            </a:pPr>
            <a:r>
              <a:rPr lang="es-PE" sz="2400" b="1" dirty="0" smtClean="0"/>
              <a:t>Antecedentes</a:t>
            </a:r>
          </a:p>
          <a:p>
            <a:pPr marL="457200" indent="-457200">
              <a:buAutoNum type="arabicPeriod"/>
            </a:pPr>
            <a:r>
              <a:rPr lang="es-PE" sz="2400" b="1" dirty="0" smtClean="0"/>
              <a:t>El Proyecto Camisea</a:t>
            </a:r>
          </a:p>
          <a:p>
            <a:pPr marL="457200" indent="-457200">
              <a:buFont typeface="Arial" pitchFamily="34" charset="0"/>
              <a:buChar char="•"/>
            </a:pPr>
            <a:r>
              <a:rPr lang="es-PE" sz="2400" dirty="0" smtClean="0"/>
              <a:t>Línea de tiempo</a:t>
            </a:r>
          </a:p>
          <a:p>
            <a:pPr marL="457200" indent="-457200">
              <a:buFont typeface="Arial" pitchFamily="34" charset="0"/>
              <a:buChar char="•"/>
            </a:pPr>
            <a:r>
              <a:rPr lang="es-PE" sz="2400" dirty="0" smtClean="0"/>
              <a:t>Magnitud de los recursos </a:t>
            </a:r>
          </a:p>
          <a:p>
            <a:pPr marL="457200" indent="-457200">
              <a:buFont typeface="Arial" pitchFamily="34" charset="0"/>
              <a:buChar char="•"/>
            </a:pPr>
            <a:r>
              <a:rPr lang="es-PE" sz="2400" dirty="0" smtClean="0"/>
              <a:t>Marco normativo</a:t>
            </a:r>
          </a:p>
          <a:p>
            <a:pPr marL="457200" indent="-457200">
              <a:buFont typeface="Arial" pitchFamily="34" charset="0"/>
              <a:buChar char="•"/>
            </a:pPr>
            <a:r>
              <a:rPr lang="es-PE" sz="2400" dirty="0" smtClean="0"/>
              <a:t>Respuesta del mercado</a:t>
            </a:r>
          </a:p>
          <a:p>
            <a:pPr marL="457200" indent="-457200">
              <a:buFont typeface="Arial" pitchFamily="34" charset="0"/>
              <a:buChar char="•"/>
            </a:pPr>
            <a:r>
              <a:rPr lang="es-PE" sz="2400" dirty="0" smtClean="0"/>
              <a:t>Impactos económicos y la mitigación del cambio climático</a:t>
            </a:r>
          </a:p>
          <a:p>
            <a:pPr marL="457200" indent="-457200">
              <a:buFont typeface="Arial" pitchFamily="34" charset="0"/>
              <a:buChar char="•"/>
            </a:pPr>
            <a:r>
              <a:rPr lang="es-PE" sz="2400" dirty="0" smtClean="0"/>
              <a:t>Retos futuros</a:t>
            </a:r>
            <a:endParaRPr lang="es-PE" sz="2400" dirty="0"/>
          </a:p>
          <a:p>
            <a:r>
              <a:rPr lang="es-PE" sz="2400" b="1" dirty="0" smtClean="0"/>
              <a:t>5. Comentarios finales</a:t>
            </a:r>
            <a:endParaRPr lang="es-PE" sz="2400" b="1" dirty="0"/>
          </a:p>
        </p:txBody>
      </p:sp>
      <p:sp>
        <p:nvSpPr>
          <p:cNvPr id="9" name="4 Marcador de texto"/>
          <p:cNvSpPr>
            <a:spLocks noGrp="1"/>
          </p:cNvSpPr>
          <p:nvPr>
            <p:ph type="body" sz="quarter" idx="11"/>
          </p:nvPr>
        </p:nvSpPr>
        <p:spPr>
          <a:xfrm>
            <a:off x="3166159" y="6226855"/>
            <a:ext cx="5564187" cy="498475"/>
          </a:xfrm>
        </p:spPr>
        <p:txBody>
          <a:bodyPr>
            <a:noAutofit/>
          </a:bodyPr>
          <a:lstStyle/>
          <a:p>
            <a:pPr algn="ctr"/>
            <a:r>
              <a:rPr lang="es-PE" sz="1900" b="1" dirty="0" smtClean="0"/>
              <a:t>10 Años del Proyecto Camisea</a:t>
            </a:r>
            <a:endParaRPr lang="es-PE" sz="1900" b="1" dirty="0"/>
          </a:p>
        </p:txBody>
      </p:sp>
      <p:pic>
        <p:nvPicPr>
          <p:cNvPr id="10" name="Picture 2" descr="C:\Users\cmiranda\AppData\Local\Temp\Rar$DIa0.694\Logo_blanco_con_descripto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06" t="19509" r="81363" b="28977"/>
          <a:stretch/>
        </p:blipFill>
        <p:spPr bwMode="auto">
          <a:xfrm>
            <a:off x="8471808" y="6095523"/>
            <a:ext cx="628650" cy="57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29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8082"/>
            <a:ext cx="8609257" cy="763857"/>
          </a:xfrm>
        </p:spPr>
        <p:txBody>
          <a:bodyPr/>
          <a:lstStyle/>
          <a:p>
            <a:r>
              <a:rPr lang="es-PE" sz="2800" dirty="0" smtClean="0"/>
              <a:t>Retos  futuros</a:t>
            </a:r>
            <a:endParaRPr lang="es-PE" sz="2800" dirty="0"/>
          </a:p>
        </p:txBody>
      </p:sp>
      <p:sp>
        <p:nvSpPr>
          <p:cNvPr id="10" name="9 Rectángulo"/>
          <p:cNvSpPr/>
          <p:nvPr/>
        </p:nvSpPr>
        <p:spPr>
          <a:xfrm>
            <a:off x="468086" y="6476092"/>
            <a:ext cx="2468085" cy="369332"/>
          </a:xfrm>
          <a:prstGeom prst="rect">
            <a:avLst/>
          </a:prstGeom>
        </p:spPr>
        <p:txBody>
          <a:bodyPr wrap="square">
            <a:spAutoFit/>
          </a:bodyPr>
          <a:lstStyle/>
          <a:p>
            <a:r>
              <a:rPr lang="es-PE" sz="900" dirty="0" smtClean="0">
                <a:solidFill>
                  <a:schemeClr val="tx1">
                    <a:lumMod val="85000"/>
                    <a:lumOff val="15000"/>
                  </a:schemeClr>
                </a:solidFill>
              </a:rPr>
              <a:t>Fuentes: Minem, ProInversión y Osinergmin.</a:t>
            </a:r>
          </a:p>
          <a:p>
            <a:r>
              <a:rPr lang="es-PE" sz="900" dirty="0" smtClean="0">
                <a:solidFill>
                  <a:schemeClr val="tx1">
                    <a:lumMod val="85000"/>
                    <a:lumOff val="15000"/>
                  </a:schemeClr>
                </a:solidFill>
              </a:rPr>
              <a:t>Elaboración: OEE-Osinergmin. </a:t>
            </a:r>
          </a:p>
        </p:txBody>
      </p:sp>
      <p:sp>
        <p:nvSpPr>
          <p:cNvPr id="8" name="4 Marcador de texto"/>
          <p:cNvSpPr txBox="1">
            <a:spLocks/>
          </p:cNvSpPr>
          <p:nvPr/>
        </p:nvSpPr>
        <p:spPr>
          <a:xfrm>
            <a:off x="3498658" y="6446613"/>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pic>
        <p:nvPicPr>
          <p:cNvPr id="1026" name="Picture 2" descr="http://upload.wikimedia.org/wikipedia/commons/thumb/7/7b/Peru_location_map.svg/328px-Peru_location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861" y="1293961"/>
            <a:ext cx="3124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724619" y="2070340"/>
            <a:ext cx="3896451" cy="2862322"/>
          </a:xfrm>
          <a:prstGeom prst="rect">
            <a:avLst/>
          </a:prstGeom>
          <a:noFill/>
        </p:spPr>
        <p:txBody>
          <a:bodyPr wrap="none" rtlCol="0">
            <a:spAutoFit/>
          </a:bodyPr>
          <a:lstStyle/>
          <a:p>
            <a:pPr marL="285750" indent="-285750">
              <a:buFont typeface="Arial" panose="020B0604020202020204" pitchFamily="34" charset="0"/>
              <a:buChar char="•"/>
            </a:pPr>
            <a:r>
              <a:rPr lang="es-PE" dirty="0" smtClean="0"/>
              <a:t>Seguridad</a:t>
            </a:r>
          </a:p>
          <a:p>
            <a:pPr marL="742950" lvl="1" indent="-285750">
              <a:buFont typeface="Arial" panose="020B0604020202020204" pitchFamily="34" charset="0"/>
              <a:buChar char="•"/>
            </a:pPr>
            <a:r>
              <a:rPr lang="es-PE" dirty="0" smtClean="0"/>
              <a:t>Suministro. La red nacional.</a:t>
            </a:r>
          </a:p>
          <a:p>
            <a:pPr marL="742950" lvl="1" indent="-285750">
              <a:buFont typeface="Arial" panose="020B0604020202020204" pitchFamily="34" charset="0"/>
              <a:buChar char="•"/>
            </a:pPr>
            <a:r>
              <a:rPr lang="es-PE" dirty="0" smtClean="0"/>
              <a:t>Uso. Operación y riesgos.</a:t>
            </a:r>
          </a:p>
          <a:p>
            <a:pPr marL="285750" indent="-285750">
              <a:buFont typeface="Arial" panose="020B0604020202020204" pitchFamily="34" charset="0"/>
              <a:buChar char="•"/>
            </a:pPr>
            <a:r>
              <a:rPr lang="es-PE" dirty="0" smtClean="0"/>
              <a:t>Competitividad</a:t>
            </a:r>
          </a:p>
          <a:p>
            <a:pPr marL="742950" lvl="1" indent="-285750">
              <a:buFont typeface="Arial" panose="020B0604020202020204" pitchFamily="34" charset="0"/>
              <a:buChar char="•"/>
            </a:pPr>
            <a:r>
              <a:rPr lang="es-PE" dirty="0" smtClean="0"/>
              <a:t>Energética. Uso de los recursos.</a:t>
            </a:r>
          </a:p>
          <a:p>
            <a:pPr marL="742950" lvl="1" indent="-285750">
              <a:buFont typeface="Arial" panose="020B0604020202020204" pitchFamily="34" charset="0"/>
              <a:buChar char="•"/>
            </a:pPr>
            <a:r>
              <a:rPr lang="es-PE" dirty="0" smtClean="0"/>
              <a:t>Nacional. Industrias afines.</a:t>
            </a:r>
          </a:p>
          <a:p>
            <a:pPr marL="285750" indent="-285750">
              <a:buFont typeface="Arial" panose="020B0604020202020204" pitchFamily="34" charset="0"/>
              <a:buChar char="•"/>
            </a:pPr>
            <a:r>
              <a:rPr lang="es-PE" dirty="0" smtClean="0"/>
              <a:t>Sostenibilidad</a:t>
            </a:r>
          </a:p>
          <a:p>
            <a:pPr marL="742950" lvl="1" indent="-285750">
              <a:buFont typeface="Arial" panose="020B0604020202020204" pitchFamily="34" charset="0"/>
              <a:buChar char="•"/>
            </a:pPr>
            <a:r>
              <a:rPr lang="es-PE" dirty="0" smtClean="0"/>
              <a:t>Ambiental</a:t>
            </a:r>
          </a:p>
          <a:p>
            <a:pPr marL="742950" lvl="1" indent="-285750">
              <a:buFont typeface="Arial" panose="020B0604020202020204" pitchFamily="34" charset="0"/>
              <a:buChar char="•"/>
            </a:pPr>
            <a:r>
              <a:rPr lang="es-PE" dirty="0" smtClean="0"/>
              <a:t>Social</a:t>
            </a:r>
          </a:p>
          <a:p>
            <a:pPr marL="742950" lvl="1" indent="-285750">
              <a:buFont typeface="Arial" panose="020B0604020202020204" pitchFamily="34" charset="0"/>
              <a:buChar char="•"/>
            </a:pPr>
            <a:endParaRPr lang="es-PE" dirty="0"/>
          </a:p>
        </p:txBody>
      </p:sp>
    </p:spTree>
    <p:extLst>
      <p:ext uri="{BB962C8B-B14F-4D97-AF65-F5344CB8AC3E}">
        <p14:creationId xmlns:p14="http://schemas.microsoft.com/office/powerpoint/2010/main" val="2629041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2865" y="2835398"/>
            <a:ext cx="6060121" cy="1366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6000" b="1" spc="-150" dirty="0" smtClean="0">
                <a:solidFill>
                  <a:schemeClr val="bg1"/>
                </a:solidFill>
                <a:latin typeface="Arial" panose="020B0604020202020204" pitchFamily="34" charset="0"/>
                <a:cs typeface="Arial" panose="020B0604020202020204" pitchFamily="34" charset="0"/>
              </a:rPr>
              <a:t>Comentarios Finales</a:t>
            </a:r>
            <a:endParaRPr lang="en-US" b="1" spc="-150" dirty="0">
              <a:solidFill>
                <a:schemeClr val="bg1"/>
              </a:solidFill>
              <a:latin typeface="Arial" panose="020B0604020202020204" pitchFamily="34" charset="0"/>
              <a:cs typeface="Arial" panose="020B0604020202020204" pitchFamily="34" charset="0"/>
            </a:endParaRPr>
          </a:p>
        </p:txBody>
      </p:sp>
      <p:sp>
        <p:nvSpPr>
          <p:cNvPr id="3" name="Elipse 2"/>
          <p:cNvSpPr/>
          <p:nvPr/>
        </p:nvSpPr>
        <p:spPr>
          <a:xfrm>
            <a:off x="493898" y="2458559"/>
            <a:ext cx="1945532" cy="194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itle 1"/>
          <p:cNvSpPr txBox="1">
            <a:spLocks/>
          </p:cNvSpPr>
          <p:nvPr/>
        </p:nvSpPr>
        <p:spPr>
          <a:xfrm>
            <a:off x="958706" y="2744312"/>
            <a:ext cx="1500832"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n-US" sz="9000" b="1" spc="-150" dirty="0">
                <a:latin typeface="Arial" panose="020B0604020202020204" pitchFamily="34" charset="0"/>
                <a:cs typeface="Arial" panose="020B0604020202020204" pitchFamily="34" charset="0"/>
              </a:rPr>
              <a:t>3</a:t>
            </a:r>
            <a:endParaRPr lang="en-US" sz="9000" b="1" spc="-150" dirty="0">
              <a:solidFill>
                <a:srgbClr val="0031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386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8082"/>
            <a:ext cx="8609257" cy="763857"/>
          </a:xfrm>
        </p:spPr>
        <p:txBody>
          <a:bodyPr/>
          <a:lstStyle/>
          <a:p>
            <a:r>
              <a:rPr lang="es-PE" sz="2800" dirty="0" smtClean="0"/>
              <a:t>Comentarios finales</a:t>
            </a:r>
            <a:endParaRPr lang="es-PE" sz="2800" dirty="0"/>
          </a:p>
        </p:txBody>
      </p:sp>
      <p:sp>
        <p:nvSpPr>
          <p:cNvPr id="8"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sp>
        <p:nvSpPr>
          <p:cNvPr id="4" name="3 Rectángulo"/>
          <p:cNvSpPr/>
          <p:nvPr/>
        </p:nvSpPr>
        <p:spPr>
          <a:xfrm>
            <a:off x="177421" y="877629"/>
            <a:ext cx="8748215" cy="5062924"/>
          </a:xfrm>
          <a:prstGeom prst="rect">
            <a:avLst/>
          </a:prstGeom>
        </p:spPr>
        <p:txBody>
          <a:bodyPr wrap="square">
            <a:spAutoFit/>
          </a:bodyPr>
          <a:lstStyle/>
          <a:p>
            <a:pPr marL="285750" indent="-285750" algn="just">
              <a:buFont typeface="Arial" pitchFamily="34" charset="0"/>
              <a:buChar char="•"/>
            </a:pPr>
            <a:r>
              <a:rPr lang="es-PE" sz="1700" dirty="0"/>
              <a:t>La industria del </a:t>
            </a:r>
            <a:r>
              <a:rPr lang="es-PE" sz="1700" dirty="0" smtClean="0"/>
              <a:t>GN en </a:t>
            </a:r>
            <a:r>
              <a:rPr lang="es-PE" sz="1700" dirty="0"/>
              <a:t>el Perú ha revolucionado el país. El Proyecto Camisea y la promulgación de un marco regulatorio promotor son pilares de este proceso. </a:t>
            </a:r>
            <a:endParaRPr lang="es-PE" sz="1700" dirty="0" smtClean="0"/>
          </a:p>
          <a:p>
            <a:pPr marL="285750" indent="-285750" algn="just">
              <a:buFont typeface="Arial" pitchFamily="34" charset="0"/>
              <a:buChar char="•"/>
            </a:pPr>
            <a:endParaRPr lang="es-PE" sz="1700" dirty="0" smtClean="0"/>
          </a:p>
          <a:p>
            <a:pPr marL="285750" indent="-285750" algn="just">
              <a:buFont typeface="Arial" pitchFamily="34" charset="0"/>
              <a:buChar char="•"/>
            </a:pPr>
            <a:r>
              <a:rPr lang="es-PE" sz="1700" dirty="0" smtClean="0"/>
              <a:t>El </a:t>
            </a:r>
            <a:r>
              <a:rPr lang="es-PE" sz="1700" dirty="0"/>
              <a:t>desarrollo de la industria del GN comprende diversas fases que precisan importantes retos económicos y de infraestructura. Gracias a la alianza estratégica de </a:t>
            </a:r>
            <a:r>
              <a:rPr lang="es-PE" sz="1700" dirty="0" smtClean="0"/>
              <a:t>empresas privadas y </a:t>
            </a:r>
            <a:r>
              <a:rPr lang="es-PE" sz="1700" dirty="0"/>
              <a:t>el Estado peruano, se han logrado cumplir metas que benefician a todo el </a:t>
            </a:r>
            <a:r>
              <a:rPr lang="es-PE" sz="1700" dirty="0" smtClean="0"/>
              <a:t>país. </a:t>
            </a:r>
          </a:p>
          <a:p>
            <a:pPr marL="285750" indent="-285750" algn="just">
              <a:buFont typeface="Arial" pitchFamily="34" charset="0"/>
              <a:buChar char="•"/>
            </a:pPr>
            <a:endParaRPr lang="es-PE" sz="1700" dirty="0" smtClean="0"/>
          </a:p>
          <a:p>
            <a:pPr marL="285750" indent="-285750" algn="just">
              <a:buFont typeface="Arial" pitchFamily="34" charset="0"/>
              <a:buChar char="•"/>
            </a:pPr>
            <a:r>
              <a:rPr lang="es-PE" sz="1700" dirty="0" smtClean="0"/>
              <a:t>La </a:t>
            </a:r>
            <a:r>
              <a:rPr lang="es-PE" sz="1700" dirty="0"/>
              <a:t>industria de GN promete seguir creciendo; sin embargo, la accidentada geografía peruana, la distancia entre ciudades al interior y las precarias condiciones de infraestructura urbana y rural dificultan el acceso. Como respuesta, a la fecha existen diferentes alternativas tecnológicas que permitirían que más hogares cuenten con GN. Entre estas se encuentran </a:t>
            </a:r>
            <a:r>
              <a:rPr lang="es-PE" sz="1700" dirty="0" smtClean="0"/>
              <a:t>GNC </a:t>
            </a:r>
            <a:r>
              <a:rPr lang="es-PE" sz="1700" dirty="0"/>
              <a:t>y </a:t>
            </a:r>
            <a:r>
              <a:rPr lang="es-PE" sz="1700" dirty="0" smtClean="0"/>
              <a:t>el GNL. </a:t>
            </a:r>
          </a:p>
          <a:p>
            <a:pPr marL="285750" indent="-285750" algn="just">
              <a:buFont typeface="Arial" pitchFamily="34" charset="0"/>
              <a:buChar char="•"/>
            </a:pPr>
            <a:endParaRPr lang="es-PE" sz="1700" dirty="0"/>
          </a:p>
          <a:p>
            <a:pPr marL="285750" indent="-285750" algn="just">
              <a:buFont typeface="Arial" pitchFamily="34" charset="0"/>
              <a:buChar char="•"/>
            </a:pPr>
            <a:r>
              <a:rPr lang="es-PE" sz="1700" dirty="0" smtClean="0"/>
              <a:t>El Gasoducto Sur Peruano favorecería </a:t>
            </a:r>
            <a:r>
              <a:rPr lang="es-PE" sz="1700" dirty="0"/>
              <a:t>el desarrollo económico y social de las </a:t>
            </a:r>
            <a:r>
              <a:rPr lang="es-PE" sz="1700" dirty="0" smtClean="0"/>
              <a:t>regiones del </a:t>
            </a:r>
            <a:r>
              <a:rPr lang="es-PE" sz="1700" dirty="0"/>
              <a:t>sur del país, pues hará posible el suministro de GN en </a:t>
            </a:r>
            <a:r>
              <a:rPr lang="es-PE" sz="1700" dirty="0" smtClean="0"/>
              <a:t>Cusco, Apurímac</a:t>
            </a:r>
            <a:r>
              <a:rPr lang="es-PE" sz="1700" dirty="0"/>
              <a:t>, Puno, Arequipa, Moquegua y Tacna, beneficiando a </a:t>
            </a:r>
            <a:r>
              <a:rPr lang="es-PE" sz="1700" dirty="0" smtClean="0"/>
              <a:t>los clientes </a:t>
            </a:r>
            <a:r>
              <a:rPr lang="es-PE" sz="1700" dirty="0"/>
              <a:t>finales con las ventajas económicas de esta fuente </a:t>
            </a:r>
            <a:r>
              <a:rPr lang="es-PE" sz="1700" dirty="0" smtClean="0"/>
              <a:t>energética. Permitirá </a:t>
            </a:r>
            <a:r>
              <a:rPr lang="es-PE" sz="1700" dirty="0"/>
              <a:t>el reforzamiento de la seguridad energética, evitando </a:t>
            </a:r>
            <a:r>
              <a:rPr lang="es-PE" sz="1700" dirty="0" smtClean="0"/>
              <a:t>cualquier interrupción </a:t>
            </a:r>
            <a:r>
              <a:rPr lang="es-PE" sz="1700" dirty="0"/>
              <a:t>del servicio de transporte de GN y al mismo tiempo logrará </a:t>
            </a:r>
            <a:r>
              <a:rPr lang="es-PE" sz="1700" dirty="0" smtClean="0"/>
              <a:t>la desconcentración </a:t>
            </a:r>
            <a:r>
              <a:rPr lang="es-PE" sz="1700" dirty="0"/>
              <a:t>de la generación eléctrica.</a:t>
            </a:r>
          </a:p>
        </p:txBody>
      </p:sp>
    </p:spTree>
    <p:extLst>
      <p:ext uri="{BB962C8B-B14F-4D97-AF65-F5344CB8AC3E}">
        <p14:creationId xmlns:p14="http://schemas.microsoft.com/office/powerpoint/2010/main" val="4049458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8609" y="2535048"/>
            <a:ext cx="7947500" cy="1366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ctr"/>
            <a:endParaRPr lang="es-PE" sz="5000" b="1" spc="-150" dirty="0" smtClean="0">
              <a:solidFill>
                <a:schemeClr val="bg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796095" y="2362554"/>
            <a:ext cx="7947500" cy="1366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ctr"/>
            <a:r>
              <a:rPr lang="es-PE" sz="3600" b="1" spc="-150" dirty="0" smtClean="0">
                <a:solidFill>
                  <a:schemeClr val="bg1"/>
                </a:solidFill>
                <a:latin typeface="Arial" panose="020B0604020202020204" pitchFamily="34" charset="0"/>
                <a:cs typeface="Arial" panose="020B0604020202020204" pitchFamily="34" charset="0"/>
              </a:rPr>
              <a:t>Gracias por su atención</a:t>
            </a:r>
          </a:p>
        </p:txBody>
      </p:sp>
      <p:sp>
        <p:nvSpPr>
          <p:cNvPr id="4" name="Marcador de texto 7"/>
          <p:cNvSpPr txBox="1">
            <a:spLocks/>
          </p:cNvSpPr>
          <p:nvPr/>
        </p:nvSpPr>
        <p:spPr>
          <a:xfrm>
            <a:off x="542095" y="3646985"/>
            <a:ext cx="8073958" cy="564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bas Neue" panose="020B0606020202050201"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3800" kern="1200">
                <a:solidFill>
                  <a:schemeClr val="tx1"/>
                </a:solidFill>
                <a:latin typeface="Bebas Neue" panose="020B0606020202050201"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Bef>
                <a:spcPts val="500"/>
              </a:spcBef>
              <a:buNone/>
            </a:pPr>
            <a:r>
              <a:rPr lang="es-PE" sz="2000" b="1" spc="-150" dirty="0" smtClean="0">
                <a:solidFill>
                  <a:schemeClr val="bg1"/>
                </a:solidFill>
                <a:latin typeface="Arial" panose="020B0604020202020204" pitchFamily="34" charset="0"/>
                <a:cs typeface="Arial" panose="020B0604020202020204" pitchFamily="34" charset="0"/>
              </a:rPr>
              <a:t>http://www.osinergmin.gob.pe/</a:t>
            </a:r>
          </a:p>
          <a:p>
            <a:pPr indent="0" algn="ctr">
              <a:spcBef>
                <a:spcPts val="500"/>
              </a:spcBef>
              <a:buNone/>
            </a:pPr>
            <a:endParaRPr lang="es-PE" sz="2000" b="1" spc="-150" dirty="0" smtClean="0">
              <a:solidFill>
                <a:schemeClr val="bg1"/>
              </a:solidFill>
              <a:latin typeface="Arial" panose="020B0604020202020204" pitchFamily="34" charset="0"/>
              <a:cs typeface="Arial" panose="020B0604020202020204" pitchFamily="34" charset="0"/>
            </a:endParaRPr>
          </a:p>
          <a:p>
            <a:pPr lvl="3"/>
            <a:endParaRPr lang="es-PE" sz="5400" b="1" spc="-150" dirty="0">
              <a:latin typeface="Arial" panose="020B0604020202020204" pitchFamily="34" charset="0"/>
              <a:cs typeface="Arial" panose="020B0604020202020204" pitchFamily="34" charset="0"/>
            </a:endParaRPr>
          </a:p>
        </p:txBody>
      </p:sp>
      <p:pic>
        <p:nvPicPr>
          <p:cNvPr id="4098" name="Picture 2" descr="https://encrypted-tbn0.gstatic.com/images?q=tbn:ANd9GcR8BZYVHgmdm0N0DgSXeEWUAdHyGwZaq7qn1cQIg1OyHN42gVuE">
            <a:hlinkClick r:id="rId2"/>
          </p:cNvPr>
          <p:cNvPicPr>
            <a:picLocks noChangeAspect="1" noChangeArrowheads="1"/>
          </p:cNvPicPr>
          <p:nvPr/>
        </p:nvPicPr>
        <p:blipFill>
          <a:blip r:embed="rId3" cstate="print"/>
          <a:srcRect/>
          <a:stretch>
            <a:fillRect/>
          </a:stretch>
        </p:blipFill>
        <p:spPr bwMode="auto">
          <a:xfrm>
            <a:off x="2049033" y="290946"/>
            <a:ext cx="5178936" cy="929554"/>
          </a:xfrm>
          <a:prstGeom prst="rect">
            <a:avLst/>
          </a:prstGeom>
          <a:noFill/>
        </p:spPr>
      </p:pic>
    </p:spTree>
    <p:extLst>
      <p:ext uri="{BB962C8B-B14F-4D97-AF65-F5344CB8AC3E}">
        <p14:creationId xmlns:p14="http://schemas.microsoft.com/office/powerpoint/2010/main" val="2510802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2865" y="2835398"/>
            <a:ext cx="6225271" cy="1366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6000" b="1" spc="-150" dirty="0" smtClean="0">
                <a:solidFill>
                  <a:schemeClr val="bg1"/>
                </a:solidFill>
                <a:latin typeface="Arial" panose="020B0604020202020204" pitchFamily="34" charset="0"/>
                <a:cs typeface="Arial" panose="020B0604020202020204" pitchFamily="34" charset="0"/>
              </a:rPr>
              <a:t>Antecedentes</a:t>
            </a:r>
            <a:endParaRPr lang="en-US" b="1" spc="-150" dirty="0">
              <a:solidFill>
                <a:schemeClr val="bg1"/>
              </a:solidFill>
              <a:latin typeface="Arial" panose="020B0604020202020204" pitchFamily="34" charset="0"/>
              <a:cs typeface="Arial" panose="020B0604020202020204" pitchFamily="34" charset="0"/>
            </a:endParaRPr>
          </a:p>
        </p:txBody>
      </p:sp>
      <p:sp>
        <p:nvSpPr>
          <p:cNvPr id="3" name="Elipse 2"/>
          <p:cNvSpPr/>
          <p:nvPr/>
        </p:nvSpPr>
        <p:spPr>
          <a:xfrm>
            <a:off x="493898" y="2458559"/>
            <a:ext cx="1945532" cy="194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itle 1"/>
          <p:cNvSpPr txBox="1">
            <a:spLocks/>
          </p:cNvSpPr>
          <p:nvPr/>
        </p:nvSpPr>
        <p:spPr>
          <a:xfrm>
            <a:off x="1022206" y="2744312"/>
            <a:ext cx="1500832"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n-US" sz="9000" b="1" spc="-150" dirty="0" smtClean="0">
                <a:solidFill>
                  <a:srgbClr val="00316C"/>
                </a:solidFill>
                <a:latin typeface="Arial" panose="020B0604020202020204" pitchFamily="34" charset="0"/>
                <a:cs typeface="Arial" panose="020B0604020202020204" pitchFamily="34" charset="0"/>
              </a:rPr>
              <a:t>1</a:t>
            </a:r>
            <a:endParaRPr lang="en-US" sz="9000" b="1" spc="-150" dirty="0">
              <a:solidFill>
                <a:srgbClr val="0031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939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texto"/>
          <p:cNvSpPr>
            <a:spLocks noGrp="1"/>
          </p:cNvSpPr>
          <p:nvPr>
            <p:ph type="body" sz="quarter" idx="11"/>
          </p:nvPr>
        </p:nvSpPr>
        <p:spPr>
          <a:xfrm>
            <a:off x="3166159" y="6226855"/>
            <a:ext cx="5564187" cy="498475"/>
          </a:xfrm>
        </p:spPr>
        <p:txBody>
          <a:bodyPr>
            <a:noAutofit/>
          </a:bodyPr>
          <a:lstStyle/>
          <a:p>
            <a:r>
              <a:rPr lang="es-PE" sz="1900" b="1" dirty="0"/>
              <a:t>Seguridad Energética y Masificación del Gas Natural</a:t>
            </a:r>
          </a:p>
        </p:txBody>
      </p:sp>
      <p:pic>
        <p:nvPicPr>
          <p:cNvPr id="11" name="Picture 2" descr="C:\Users\cmiranda\AppData\Local\Temp\Rar$DIa0.694\Logo_blanco_con_descripto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06" t="19509" r="81363" b="28977"/>
          <a:stretch/>
        </p:blipFill>
        <p:spPr bwMode="auto">
          <a:xfrm>
            <a:off x="8471808" y="6095523"/>
            <a:ext cx="628650" cy="572883"/>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295062" y="995042"/>
            <a:ext cx="8496944" cy="6487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Arial" pitchFamily="34" charset="0"/>
              <a:buChar char="•"/>
            </a:pPr>
            <a:r>
              <a:rPr lang="es-PE" b="1" dirty="0" smtClean="0"/>
              <a:t>Antes del Proyecto Camisea, </a:t>
            </a:r>
            <a:r>
              <a:rPr lang="es-PE" dirty="0" smtClean="0"/>
              <a:t>el uso del gas natural se restringió a la generación de electricidad y suministro proveniente de dos yacimientos</a:t>
            </a:r>
            <a:r>
              <a:rPr lang="es-PE" dirty="0"/>
              <a:t>.</a:t>
            </a:r>
            <a:endParaRPr lang="es-PE" dirty="0" smtClean="0"/>
          </a:p>
          <a:p>
            <a:pPr marL="285750" indent="-285750" algn="just">
              <a:buFont typeface="Arial" pitchFamily="34" charset="0"/>
              <a:buChar char="•"/>
              <a:tabLst>
                <a:tab pos="714375" algn="l"/>
              </a:tabLst>
            </a:pPr>
            <a:endParaRPr lang="es-PE" b="1" dirty="0" smtClean="0"/>
          </a:p>
          <a:p>
            <a:pPr marL="285750" indent="-285750" algn="just">
              <a:buFont typeface="Arial" pitchFamily="34" charset="0"/>
              <a:buChar char="•"/>
              <a:tabLst>
                <a:tab pos="714375" algn="l"/>
              </a:tabLst>
            </a:pPr>
            <a:endParaRPr lang="es-PE" b="1" dirty="0" smtClean="0"/>
          </a:p>
          <a:p>
            <a:pPr marL="285750" indent="-285750" algn="just">
              <a:buFont typeface="Arial" pitchFamily="34" charset="0"/>
              <a:buChar char="•"/>
              <a:tabLst>
                <a:tab pos="714375" algn="l"/>
              </a:tabLst>
            </a:pPr>
            <a:endParaRPr lang="es-PE" b="1" dirty="0" smtClean="0"/>
          </a:p>
          <a:p>
            <a:pPr marL="285750" indent="-285750" algn="just">
              <a:buFont typeface="Arial" pitchFamily="34" charset="0"/>
              <a:buChar char="•"/>
              <a:tabLst>
                <a:tab pos="714375" algn="l"/>
              </a:tabLst>
            </a:pPr>
            <a:endParaRPr lang="es-PE" b="1" dirty="0" smtClean="0"/>
          </a:p>
          <a:p>
            <a:pPr marL="285750" indent="-285750" algn="just">
              <a:buFont typeface="Arial" pitchFamily="34" charset="0"/>
              <a:buChar char="•"/>
              <a:tabLst>
                <a:tab pos="714375" algn="l"/>
              </a:tabLst>
            </a:pPr>
            <a:endParaRPr lang="es-PE" b="1" dirty="0" smtClean="0"/>
          </a:p>
          <a:p>
            <a:pPr marL="285750" indent="-285750" algn="just">
              <a:buFont typeface="Arial" pitchFamily="34" charset="0"/>
              <a:buChar char="•"/>
              <a:tabLst>
                <a:tab pos="714375" algn="l"/>
              </a:tabLst>
            </a:pPr>
            <a:endParaRPr lang="es-PE" b="1" dirty="0" smtClean="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14" y="1746075"/>
            <a:ext cx="8478714" cy="308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Título"/>
          <p:cNvSpPr>
            <a:spLocks noGrp="1"/>
          </p:cNvSpPr>
          <p:nvPr>
            <p:ph type="title"/>
          </p:nvPr>
        </p:nvSpPr>
        <p:spPr>
          <a:xfrm>
            <a:off x="0" y="43544"/>
            <a:ext cx="8609257" cy="763857"/>
          </a:xfrm>
        </p:spPr>
        <p:txBody>
          <a:bodyPr/>
          <a:lstStyle/>
          <a:p>
            <a:r>
              <a:rPr lang="es-PE" sz="2800" dirty="0" smtClean="0"/>
              <a:t>Antecedentes del gas en el Perú</a:t>
            </a:r>
            <a:endParaRPr lang="es-PE" sz="2800" dirty="0"/>
          </a:p>
        </p:txBody>
      </p:sp>
      <p:sp>
        <p:nvSpPr>
          <p:cNvPr id="12" name="11 Rectángulo"/>
          <p:cNvSpPr/>
          <p:nvPr/>
        </p:nvSpPr>
        <p:spPr>
          <a:xfrm>
            <a:off x="264926" y="4876801"/>
            <a:ext cx="3699164" cy="230832"/>
          </a:xfrm>
          <a:prstGeom prst="rect">
            <a:avLst/>
          </a:prstGeom>
        </p:spPr>
        <p:txBody>
          <a:bodyPr wrap="square">
            <a:spAutoFit/>
          </a:bodyPr>
          <a:lstStyle/>
          <a:p>
            <a:r>
              <a:rPr lang="en-US" sz="900" dirty="0" smtClean="0"/>
              <a:t>Fuentes: Minem y Osinergmin. </a:t>
            </a:r>
            <a:r>
              <a:rPr lang="es-PE" sz="900" dirty="0" smtClean="0"/>
              <a:t>Elaboración</a:t>
            </a:r>
            <a:r>
              <a:rPr lang="es-PE" sz="900" dirty="0"/>
              <a:t>: </a:t>
            </a:r>
            <a:r>
              <a:rPr lang="es-PE" sz="900" dirty="0" smtClean="0"/>
              <a:t>OEE-Osinergmin.</a:t>
            </a:r>
            <a:endParaRPr lang="es-PE" sz="900" dirty="0"/>
          </a:p>
        </p:txBody>
      </p:sp>
    </p:spTree>
    <p:extLst>
      <p:ext uri="{BB962C8B-B14F-4D97-AF65-F5344CB8AC3E}">
        <p14:creationId xmlns:p14="http://schemas.microsoft.com/office/powerpoint/2010/main" val="394200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2865" y="2835398"/>
            <a:ext cx="6225271" cy="1366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6000" b="1" dirty="0" smtClean="0">
                <a:solidFill>
                  <a:schemeClr val="bg1"/>
                </a:solidFill>
              </a:rPr>
              <a:t>El </a:t>
            </a:r>
            <a:r>
              <a:rPr lang="es-PE" sz="6000" b="1" dirty="0">
                <a:solidFill>
                  <a:schemeClr val="bg1"/>
                </a:solidFill>
              </a:rPr>
              <a:t>Proyecto </a:t>
            </a:r>
            <a:r>
              <a:rPr lang="es-PE" sz="6000" b="1" dirty="0" smtClean="0">
                <a:solidFill>
                  <a:schemeClr val="bg1"/>
                </a:solidFill>
              </a:rPr>
              <a:t>Camisea</a:t>
            </a:r>
            <a:endParaRPr lang="es-PE" sz="6000" b="1" dirty="0">
              <a:solidFill>
                <a:schemeClr val="bg1"/>
              </a:solidFill>
            </a:endParaRPr>
          </a:p>
        </p:txBody>
      </p:sp>
      <p:sp>
        <p:nvSpPr>
          <p:cNvPr id="3" name="Elipse 2"/>
          <p:cNvSpPr/>
          <p:nvPr/>
        </p:nvSpPr>
        <p:spPr>
          <a:xfrm>
            <a:off x="493898" y="2458559"/>
            <a:ext cx="1945532" cy="194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itle 1"/>
          <p:cNvSpPr txBox="1">
            <a:spLocks/>
          </p:cNvSpPr>
          <p:nvPr/>
        </p:nvSpPr>
        <p:spPr>
          <a:xfrm>
            <a:off x="1060306" y="2744312"/>
            <a:ext cx="1500832"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9000" b="1" spc="-150" dirty="0" smtClean="0">
                <a:latin typeface="Arial" panose="020B0604020202020204" pitchFamily="34" charset="0"/>
                <a:cs typeface="Arial" panose="020B0604020202020204" pitchFamily="34" charset="0"/>
              </a:rPr>
              <a:t>2</a:t>
            </a:r>
            <a:endParaRPr lang="en-US" sz="9000" b="1" spc="-150" dirty="0">
              <a:solidFill>
                <a:srgbClr val="0031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94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2249"/>
            <a:ext cx="8609257" cy="763857"/>
          </a:xfrm>
        </p:spPr>
        <p:txBody>
          <a:bodyPr/>
          <a:lstStyle/>
          <a:p>
            <a:r>
              <a:rPr lang="es-PE" sz="2800" dirty="0" smtClean="0"/>
              <a:t>Línea de tiempo del Proyecto Camisea, 1981-2014</a:t>
            </a:r>
            <a:endParaRPr lang="es-PE" sz="2800" dirty="0"/>
          </a:p>
        </p:txBody>
      </p:sp>
      <p:sp>
        <p:nvSpPr>
          <p:cNvPr id="12"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dirty="0" smtClean="0"/>
              <a:t>10 Años del Proyecto Camisea</a:t>
            </a:r>
            <a:endParaRPr lang="es-PE" sz="1900" b="1" dirty="0"/>
          </a:p>
        </p:txBody>
      </p:sp>
      <p:sp>
        <p:nvSpPr>
          <p:cNvPr id="11" name="10 Rectángulo"/>
          <p:cNvSpPr/>
          <p:nvPr/>
        </p:nvSpPr>
        <p:spPr>
          <a:xfrm>
            <a:off x="34635" y="5652355"/>
            <a:ext cx="3699164" cy="230832"/>
          </a:xfrm>
          <a:prstGeom prst="rect">
            <a:avLst/>
          </a:prstGeom>
        </p:spPr>
        <p:txBody>
          <a:bodyPr wrap="square">
            <a:spAutoFit/>
          </a:bodyPr>
          <a:lstStyle/>
          <a:p>
            <a:r>
              <a:rPr lang="en-US" sz="900" dirty="0" smtClean="0"/>
              <a:t>Fuentes: Minem y Osinergmin. </a:t>
            </a:r>
            <a:r>
              <a:rPr lang="es-PE" sz="900" dirty="0" smtClean="0"/>
              <a:t>Elaboración</a:t>
            </a:r>
            <a:r>
              <a:rPr lang="es-PE" sz="900" dirty="0"/>
              <a:t>: </a:t>
            </a:r>
            <a:r>
              <a:rPr lang="es-PE" sz="900" dirty="0" smtClean="0"/>
              <a:t>OEE-Osinergmin.</a:t>
            </a:r>
            <a:endParaRPr lang="es-PE" sz="900" dirty="0"/>
          </a:p>
        </p:txBody>
      </p:sp>
      <p:grpSp>
        <p:nvGrpSpPr>
          <p:cNvPr id="29" name="28 Grupo"/>
          <p:cNvGrpSpPr/>
          <p:nvPr/>
        </p:nvGrpSpPr>
        <p:grpSpPr>
          <a:xfrm>
            <a:off x="1" y="1274508"/>
            <a:ext cx="9083730" cy="4147015"/>
            <a:chOff x="1" y="1274508"/>
            <a:chExt cx="9083730" cy="414701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9805"/>
              <a:ext cx="9083730" cy="371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 de texto"/>
            <p:cNvSpPr txBox="1"/>
            <p:nvPr/>
          </p:nvSpPr>
          <p:spPr>
            <a:xfrm>
              <a:off x="936393" y="4328784"/>
              <a:ext cx="860097" cy="905414"/>
            </a:xfrm>
            <a:prstGeom prst="rect">
              <a:avLst/>
            </a:prstGeom>
            <a:solidFill>
              <a:schemeClr val="bg1"/>
            </a:solidFill>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15000"/>
                </a:lnSpc>
                <a:spcAft>
                  <a:spcPts val="1000"/>
                </a:spcAft>
              </a:pPr>
              <a:r>
                <a:rPr lang="es-PE" sz="1050" b="1">
                  <a:effectLst/>
                  <a:ea typeface="Calibri"/>
                  <a:cs typeface="Times New Roman"/>
                </a:rPr>
                <a:t>Shell</a:t>
              </a:r>
              <a:r>
                <a:rPr lang="es-PE" sz="1050">
                  <a:effectLst/>
                  <a:ea typeface="Calibri"/>
                  <a:cs typeface="Times New Roman"/>
                </a:rPr>
                <a:t> </a:t>
              </a:r>
              <a:r>
                <a:rPr lang="es-PE" sz="1050" b="1">
                  <a:effectLst/>
                  <a:ea typeface="Calibri"/>
                  <a:cs typeface="Times New Roman"/>
                </a:rPr>
                <a:t>descubre</a:t>
              </a:r>
              <a:r>
                <a:rPr lang="es-PE" sz="1050">
                  <a:effectLst/>
                  <a:ea typeface="Calibri"/>
                  <a:cs typeface="Times New Roman"/>
                </a:rPr>
                <a:t> GN en </a:t>
              </a:r>
              <a:r>
                <a:rPr lang="es-PE" sz="1050" b="1">
                  <a:effectLst/>
                  <a:ea typeface="Calibri"/>
                  <a:cs typeface="Times New Roman"/>
                </a:rPr>
                <a:t>Camisea</a:t>
              </a:r>
              <a:r>
                <a:rPr lang="es-PE" sz="1050">
                  <a:effectLst/>
                  <a:ea typeface="Calibri"/>
                  <a:cs typeface="Times New Roman"/>
                </a:rPr>
                <a:t> (Lote 88 y </a:t>
              </a:r>
              <a:r>
                <a:rPr lang="es-PE" sz="1050" baseline="0">
                  <a:effectLst/>
                  <a:ea typeface="Calibri"/>
                  <a:cs typeface="Times New Roman"/>
                </a:rPr>
                <a:t>Lote 56)</a:t>
              </a:r>
              <a:endParaRPr lang="es-PE" sz="1050">
                <a:effectLst/>
                <a:ea typeface="Calibri"/>
                <a:cs typeface="Times New Roman"/>
              </a:endParaRPr>
            </a:p>
          </p:txBody>
        </p:sp>
        <p:sp>
          <p:nvSpPr>
            <p:cNvPr id="16" name="7179 Cuadro de texto"/>
            <p:cNvSpPr txBox="1"/>
            <p:nvPr/>
          </p:nvSpPr>
          <p:spPr>
            <a:xfrm>
              <a:off x="1641821" y="1825172"/>
              <a:ext cx="1108636" cy="741798"/>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s-PE" sz="1050" b="1" dirty="0">
                  <a:solidFill>
                    <a:schemeClr val="dk1"/>
                  </a:solidFill>
                  <a:effectLst/>
                </a:rPr>
                <a:t>Shell</a:t>
              </a:r>
              <a:r>
                <a:rPr lang="es-PE" sz="1050" b="1" baseline="0" dirty="0">
                  <a:solidFill>
                    <a:schemeClr val="dk1"/>
                  </a:solidFill>
                  <a:effectLst/>
                </a:rPr>
                <a:t> </a:t>
              </a:r>
            </a:p>
            <a:p>
              <a:pPr marL="0" marR="0" indent="0" algn="ctr" defTabSz="914400" eaLnBrk="1" fontAlgn="auto" latinLnBrk="0" hangingPunct="1">
                <a:lnSpc>
                  <a:spcPct val="100000"/>
                </a:lnSpc>
                <a:spcBef>
                  <a:spcPts val="0"/>
                </a:spcBef>
                <a:spcAft>
                  <a:spcPts val="0"/>
                </a:spcAft>
                <a:buClrTx/>
                <a:buSzTx/>
                <a:buFontTx/>
                <a:buNone/>
                <a:tabLst/>
                <a:defRPr/>
              </a:pPr>
              <a:r>
                <a:rPr lang="es-PE" sz="1050" b="1" baseline="0" dirty="0">
                  <a:solidFill>
                    <a:schemeClr val="dk1"/>
                  </a:solidFill>
                  <a:effectLst/>
                </a:rPr>
                <a:t>f</a:t>
              </a:r>
              <a:r>
                <a:rPr lang="es-PE" sz="1050" b="1" dirty="0">
                  <a:solidFill>
                    <a:schemeClr val="dk1"/>
                  </a:solidFill>
                  <a:effectLst/>
                </a:rPr>
                <a:t>irma</a:t>
              </a:r>
              <a:r>
                <a:rPr lang="es-PE" sz="1050" b="1" baseline="0" dirty="0">
                  <a:solidFill>
                    <a:schemeClr val="dk1"/>
                  </a:solidFill>
                  <a:effectLst/>
                </a:rPr>
                <a:t> </a:t>
              </a:r>
              <a:r>
                <a:rPr lang="es-PE" sz="1050" b="1" dirty="0">
                  <a:solidFill>
                    <a:schemeClr val="dk1"/>
                  </a:solidFill>
                  <a:effectLst/>
                </a:rPr>
                <a:t>contrato </a:t>
              </a:r>
              <a:r>
                <a:rPr lang="es-PE" sz="1050" b="0" dirty="0">
                  <a:solidFill>
                    <a:schemeClr val="dk1"/>
                  </a:solidFill>
                  <a:effectLst/>
                </a:rPr>
                <a:t>(40 años) explotación</a:t>
              </a:r>
              <a:r>
                <a:rPr lang="es-PE" sz="1050" b="0" baseline="0" dirty="0">
                  <a:solidFill>
                    <a:schemeClr val="dk1"/>
                  </a:solidFill>
                  <a:effectLst/>
                </a:rPr>
                <a:t> </a:t>
              </a:r>
              <a:r>
                <a:rPr lang="es-PE" sz="1050" b="0" baseline="0" dirty="0" smtClean="0">
                  <a:solidFill>
                    <a:schemeClr val="dk1"/>
                  </a:solidFill>
                  <a:effectLst/>
                </a:rPr>
                <a:t>de</a:t>
              </a:r>
              <a:r>
                <a:rPr lang="es-PE" sz="1050" b="0" dirty="0" smtClean="0">
                  <a:solidFill>
                    <a:schemeClr val="dk1"/>
                  </a:solidFill>
                  <a:effectLst/>
                </a:rPr>
                <a:t> </a:t>
              </a:r>
              <a:r>
                <a:rPr lang="es-PE" sz="1050" b="1" dirty="0" smtClean="0">
                  <a:solidFill>
                    <a:schemeClr val="dk1"/>
                  </a:solidFill>
                  <a:effectLst/>
                </a:rPr>
                <a:t>Lote </a:t>
              </a:r>
              <a:r>
                <a:rPr lang="es-PE" sz="1050" b="1" dirty="0">
                  <a:solidFill>
                    <a:schemeClr val="dk1"/>
                  </a:solidFill>
                  <a:effectLst/>
                </a:rPr>
                <a:t>88A y 88B</a:t>
              </a:r>
              <a:endParaRPr lang="es-PE" sz="1050" dirty="0">
                <a:effectLst/>
              </a:endParaRPr>
            </a:p>
          </p:txBody>
        </p:sp>
        <p:sp>
          <p:nvSpPr>
            <p:cNvPr id="17" name="9 Cuadro de texto"/>
            <p:cNvSpPr txBox="1"/>
            <p:nvPr/>
          </p:nvSpPr>
          <p:spPr>
            <a:xfrm>
              <a:off x="2133600" y="4328748"/>
              <a:ext cx="927100" cy="508797"/>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PE" sz="1050" b="1" dirty="0">
                  <a:solidFill>
                    <a:schemeClr val="dk1"/>
                  </a:solidFill>
                  <a:effectLst/>
                </a:rPr>
                <a:t>Shell abandona </a:t>
              </a:r>
              <a:r>
                <a:rPr lang="es-PE" sz="1050" dirty="0">
                  <a:solidFill>
                    <a:schemeClr val="dk1"/>
                  </a:solidFill>
                  <a:effectLst/>
                </a:rPr>
                <a:t>actividades</a:t>
              </a:r>
              <a:endParaRPr lang="es-PE" sz="1050" dirty="0">
                <a:effectLst/>
              </a:endParaRPr>
            </a:p>
          </p:txBody>
        </p:sp>
        <p:sp>
          <p:nvSpPr>
            <p:cNvPr id="18" name="7182 Cuadro de texto"/>
            <p:cNvSpPr txBox="1"/>
            <p:nvPr/>
          </p:nvSpPr>
          <p:spPr>
            <a:xfrm>
              <a:off x="2879269" y="1854563"/>
              <a:ext cx="847724" cy="690635"/>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15000"/>
                </a:lnSpc>
                <a:spcAft>
                  <a:spcPts val="1000"/>
                </a:spcAft>
              </a:pPr>
              <a:r>
                <a:rPr lang="es-PE" sz="1050" b="1" dirty="0">
                  <a:effectLst/>
                  <a:ea typeface="Calibri"/>
                  <a:cs typeface="Arial"/>
                </a:rPr>
                <a:t>Ley 27133 </a:t>
              </a:r>
              <a:r>
                <a:rPr lang="es-PE" sz="1050" b="0" dirty="0">
                  <a:effectLst/>
                  <a:ea typeface="Calibri"/>
                  <a:cs typeface="Arial"/>
                </a:rPr>
                <a:t>Promueve la industria del GN</a:t>
              </a:r>
              <a:endParaRPr lang="es-PE" sz="1050" dirty="0">
                <a:effectLst/>
                <a:ea typeface="Calibri"/>
                <a:cs typeface="Times New Roman"/>
              </a:endParaRPr>
            </a:p>
          </p:txBody>
        </p:sp>
        <p:sp>
          <p:nvSpPr>
            <p:cNvPr id="19" name="7179 Cuadro de texto"/>
            <p:cNvSpPr txBox="1"/>
            <p:nvPr/>
          </p:nvSpPr>
          <p:spPr>
            <a:xfrm>
              <a:off x="176356" y="1954891"/>
              <a:ext cx="1108158" cy="557649"/>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s-PE" sz="1050" b="1" dirty="0">
                  <a:solidFill>
                    <a:schemeClr val="dk1"/>
                  </a:solidFill>
                  <a:effectLst/>
                </a:rPr>
                <a:t>Shell</a:t>
              </a:r>
              <a:r>
                <a:rPr lang="es-PE" sz="1050" b="1" baseline="0" dirty="0">
                  <a:solidFill>
                    <a:schemeClr val="dk1"/>
                  </a:solidFill>
                  <a:effectLst/>
                </a:rPr>
                <a:t> </a:t>
              </a:r>
            </a:p>
            <a:p>
              <a:pPr marL="0" marR="0" indent="0" algn="ctr" defTabSz="914400" eaLnBrk="1" fontAlgn="auto" latinLnBrk="0" hangingPunct="1">
                <a:lnSpc>
                  <a:spcPct val="100000"/>
                </a:lnSpc>
                <a:spcBef>
                  <a:spcPts val="0"/>
                </a:spcBef>
                <a:spcAft>
                  <a:spcPts val="0"/>
                </a:spcAft>
                <a:buClrTx/>
                <a:buSzTx/>
                <a:buFontTx/>
                <a:buNone/>
                <a:tabLst/>
                <a:defRPr/>
              </a:pPr>
              <a:r>
                <a:rPr lang="es-PE" sz="1050" b="1" baseline="0" dirty="0">
                  <a:solidFill>
                    <a:schemeClr val="dk1"/>
                  </a:solidFill>
                  <a:effectLst/>
                </a:rPr>
                <a:t>f</a:t>
              </a:r>
              <a:r>
                <a:rPr lang="es-PE" sz="1050" b="1" dirty="0">
                  <a:solidFill>
                    <a:schemeClr val="dk1"/>
                  </a:solidFill>
                  <a:effectLst/>
                </a:rPr>
                <a:t>irma</a:t>
              </a:r>
              <a:r>
                <a:rPr lang="es-PE" sz="1050" b="1" baseline="0" dirty="0">
                  <a:solidFill>
                    <a:schemeClr val="dk1"/>
                  </a:solidFill>
                  <a:effectLst/>
                </a:rPr>
                <a:t> </a:t>
              </a:r>
              <a:r>
                <a:rPr lang="es-PE" sz="1050" b="1" dirty="0">
                  <a:solidFill>
                    <a:schemeClr val="dk1"/>
                  </a:solidFill>
                  <a:effectLst/>
                </a:rPr>
                <a:t>contrato </a:t>
              </a:r>
              <a:r>
                <a:rPr lang="es-PE" sz="1050" b="0" dirty="0" smtClean="0">
                  <a:solidFill>
                    <a:schemeClr val="dk1"/>
                  </a:solidFill>
                  <a:effectLst/>
                </a:rPr>
                <a:t>de exploración</a:t>
              </a:r>
              <a:endParaRPr lang="es-PE" sz="1050" dirty="0">
                <a:effectLst/>
              </a:endParaRPr>
            </a:p>
          </p:txBody>
        </p:sp>
        <p:sp>
          <p:nvSpPr>
            <p:cNvPr id="21" name="29 Cuadro de texto"/>
            <p:cNvSpPr txBox="1"/>
            <p:nvPr/>
          </p:nvSpPr>
          <p:spPr>
            <a:xfrm>
              <a:off x="4207737" y="4583146"/>
              <a:ext cx="1338126" cy="636229"/>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15000"/>
                </a:lnSpc>
                <a:spcAft>
                  <a:spcPts val="1000"/>
                </a:spcAft>
              </a:pPr>
              <a:r>
                <a:rPr lang="es-PE" sz="1050" b="1">
                  <a:effectLst/>
                  <a:ea typeface="Calibri"/>
                  <a:cs typeface="Times New Roman"/>
                </a:rPr>
                <a:t>Consorcio Pluspetrol</a:t>
              </a:r>
              <a:r>
                <a:rPr lang="es-PE" sz="1050" b="1" baseline="0">
                  <a:effectLst/>
                  <a:ea typeface="Calibri"/>
                  <a:cs typeface="Times New Roman"/>
                </a:rPr>
                <a:t> </a:t>
              </a:r>
              <a:r>
                <a:rPr lang="es-PE" sz="1050">
                  <a:effectLst/>
                  <a:ea typeface="Calibri"/>
                  <a:cs typeface="Times New Roman"/>
                </a:rPr>
                <a:t>a</a:t>
              </a:r>
              <a:r>
                <a:rPr lang="es-PE" sz="1050">
                  <a:solidFill>
                    <a:schemeClr val="dk1"/>
                  </a:solidFill>
                  <a:effectLst/>
                </a:rPr>
                <a:t>djudicada</a:t>
              </a:r>
              <a:r>
                <a:rPr lang="es-PE" sz="1050" baseline="0">
                  <a:solidFill>
                    <a:schemeClr val="dk1"/>
                  </a:solidFill>
                  <a:effectLst/>
                </a:rPr>
                <a:t> </a:t>
              </a:r>
              <a:r>
                <a:rPr lang="es-PE" sz="1050">
                  <a:solidFill>
                    <a:schemeClr val="dk1"/>
                  </a:solidFill>
                  <a:effectLst/>
                </a:rPr>
                <a:t>(40 años)</a:t>
              </a:r>
              <a:r>
                <a:rPr lang="es-PE" sz="1050" baseline="0">
                  <a:solidFill>
                    <a:schemeClr val="dk1"/>
                  </a:solidFill>
                  <a:effectLst/>
                </a:rPr>
                <a:t> </a:t>
              </a:r>
              <a:r>
                <a:rPr lang="es-PE" sz="1050">
                  <a:effectLst/>
                  <a:ea typeface="Calibri"/>
                  <a:cs typeface="Times New Roman"/>
                </a:rPr>
                <a:t>explotar</a:t>
              </a:r>
              <a:r>
                <a:rPr lang="es-PE" sz="1050" baseline="0">
                  <a:effectLst/>
                  <a:ea typeface="Calibri"/>
                  <a:cs typeface="Times New Roman"/>
                </a:rPr>
                <a:t> </a:t>
              </a:r>
              <a:r>
                <a:rPr lang="es-PE" sz="1050">
                  <a:effectLst/>
                  <a:ea typeface="Calibri"/>
                  <a:cs typeface="Times New Roman"/>
                </a:rPr>
                <a:t>Lote 88</a:t>
              </a:r>
              <a:endParaRPr lang="es-PE" sz="1050" b="1">
                <a:effectLst/>
                <a:ea typeface="Calibri"/>
                <a:cs typeface="Times New Roman"/>
              </a:endParaRPr>
            </a:p>
          </p:txBody>
        </p:sp>
        <p:sp>
          <p:nvSpPr>
            <p:cNvPr id="22" name="7 Cuadro de texto"/>
            <p:cNvSpPr txBox="1"/>
            <p:nvPr/>
          </p:nvSpPr>
          <p:spPr>
            <a:xfrm>
              <a:off x="4972051" y="1326045"/>
              <a:ext cx="897180" cy="1190658"/>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eaLnBrk="1" fontAlgn="auto" latinLnBrk="0" hangingPunct="1">
                <a:lnSpc>
                  <a:spcPct val="115000"/>
                </a:lnSpc>
                <a:spcBef>
                  <a:spcPts val="0"/>
                </a:spcBef>
                <a:spcAft>
                  <a:spcPts val="1000"/>
                </a:spcAft>
                <a:buClrTx/>
                <a:buSzTx/>
                <a:buFontTx/>
                <a:buNone/>
                <a:tabLst/>
                <a:defRPr/>
              </a:pPr>
              <a:r>
                <a:rPr lang="es-ES" sz="1050" b="1" dirty="0">
                  <a:solidFill>
                    <a:schemeClr val="dk1"/>
                  </a:solidFill>
                  <a:effectLst/>
                  <a:latin typeface="+mn-lt"/>
                </a:rPr>
                <a:t>Cálidda</a:t>
              </a:r>
              <a:r>
                <a:rPr lang="es-ES" sz="1050" b="0" baseline="0" dirty="0">
                  <a:solidFill>
                    <a:schemeClr val="dk1"/>
                  </a:solidFill>
                  <a:effectLst/>
                  <a:latin typeface="+mn-lt"/>
                </a:rPr>
                <a:t> </a:t>
              </a:r>
              <a:r>
                <a:rPr lang="es-PE" sz="1050" baseline="0" dirty="0">
                  <a:solidFill>
                    <a:schemeClr val="dk1"/>
                  </a:solidFill>
                  <a:effectLst/>
                  <a:latin typeface="+mn-lt"/>
                </a:rPr>
                <a:t>inicia </a:t>
              </a:r>
              <a:r>
                <a:rPr lang="es-ES" sz="1050" dirty="0" smtClean="0">
                  <a:solidFill>
                    <a:schemeClr val="dk1"/>
                  </a:solidFill>
                  <a:effectLst/>
                  <a:latin typeface="+mn-lt"/>
                  <a:ea typeface="Calibri"/>
                  <a:cs typeface="Times New Roman"/>
                </a:rPr>
                <a:t>operación  </a:t>
              </a:r>
              <a:r>
                <a:rPr lang="es-ES" sz="1050" dirty="0">
                  <a:solidFill>
                    <a:schemeClr val="dk1"/>
                  </a:solidFill>
                  <a:effectLst/>
                  <a:latin typeface="+mn-lt"/>
                  <a:ea typeface="Calibri"/>
                  <a:cs typeface="Times New Roman"/>
                </a:rPr>
                <a:t>distribución GN en Lima y El Callao (33 años)</a:t>
              </a:r>
              <a:endParaRPr lang="es-PE" sz="1050" b="1" dirty="0">
                <a:solidFill>
                  <a:schemeClr val="dk1"/>
                </a:solidFill>
                <a:effectLst/>
                <a:latin typeface="+mn-lt"/>
                <a:ea typeface="Calibri"/>
                <a:cs typeface="Times New Roman"/>
              </a:endParaRPr>
            </a:p>
          </p:txBody>
        </p:sp>
        <p:sp>
          <p:nvSpPr>
            <p:cNvPr id="23" name="7 Cuadro de texto"/>
            <p:cNvSpPr txBox="1"/>
            <p:nvPr/>
          </p:nvSpPr>
          <p:spPr>
            <a:xfrm>
              <a:off x="5638799" y="4711380"/>
              <a:ext cx="1390649" cy="637118"/>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lnSpc>
                  <a:spcPct val="115000"/>
                </a:lnSpc>
                <a:spcAft>
                  <a:spcPts val="1000"/>
                </a:spcAft>
              </a:pPr>
              <a:r>
                <a:rPr lang="es-PE" sz="1050" b="1" dirty="0">
                  <a:solidFill>
                    <a:schemeClr val="dk1"/>
                  </a:solidFill>
                  <a:effectLst/>
                  <a:latin typeface="+mn-lt"/>
                </a:rPr>
                <a:t>Consorcio </a:t>
              </a:r>
              <a:r>
                <a:rPr lang="es-PE" sz="1050" b="1" dirty="0">
                  <a:solidFill>
                    <a:schemeClr val="dk1"/>
                  </a:solidFill>
                  <a:effectLst/>
                  <a:latin typeface="+mn-lt"/>
                  <a:ea typeface="Calibri"/>
                  <a:cs typeface="Times New Roman"/>
                </a:rPr>
                <a:t>Pluspetrol </a:t>
              </a:r>
              <a:r>
                <a:rPr lang="es-PE" sz="1050" b="0" dirty="0">
                  <a:solidFill>
                    <a:schemeClr val="dk1"/>
                  </a:solidFill>
                  <a:effectLst/>
                  <a:latin typeface="+mn-lt"/>
                  <a:ea typeface="Calibri"/>
                  <a:cs typeface="Times New Roman"/>
                </a:rPr>
                <a:t>gana licitación del </a:t>
              </a:r>
              <a:r>
                <a:rPr lang="es-PE" sz="1050" b="0" dirty="0" smtClean="0">
                  <a:solidFill>
                    <a:schemeClr val="dk1"/>
                  </a:solidFill>
                  <a:effectLst/>
                  <a:latin typeface="+mn-lt"/>
                  <a:ea typeface="Calibri"/>
                  <a:cs typeface="Times New Roman"/>
                </a:rPr>
                <a:t>Lote </a:t>
              </a:r>
              <a:r>
                <a:rPr lang="es-PE" sz="1050" b="0" dirty="0">
                  <a:solidFill>
                    <a:schemeClr val="dk1"/>
                  </a:solidFill>
                  <a:effectLst/>
                  <a:latin typeface="+mn-lt"/>
                  <a:ea typeface="Calibri"/>
                  <a:cs typeface="Times New Roman"/>
                </a:rPr>
                <a:t>56 (exportación)</a:t>
              </a:r>
            </a:p>
          </p:txBody>
        </p:sp>
        <p:sp>
          <p:nvSpPr>
            <p:cNvPr id="24" name="115 Cuadro de texto"/>
            <p:cNvSpPr txBox="1"/>
            <p:nvPr/>
          </p:nvSpPr>
          <p:spPr>
            <a:xfrm>
              <a:off x="5869232" y="1423610"/>
              <a:ext cx="1331868" cy="759579"/>
            </a:xfrm>
            <a:prstGeom prst="rect">
              <a:avLst/>
            </a:prstGeom>
            <a:solidFill>
              <a:sysClr val="window" lastClr="FFFFFF"/>
            </a:solidFill>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15000"/>
                </a:lnSpc>
                <a:spcAft>
                  <a:spcPts val="1000"/>
                </a:spcAft>
              </a:pPr>
              <a:r>
                <a:rPr lang="es-PE" sz="1050" b="1" dirty="0">
                  <a:effectLst/>
                  <a:ea typeface="Calibri"/>
                  <a:cs typeface="Calibri"/>
                </a:rPr>
                <a:t>Consorcio</a:t>
              </a:r>
              <a:r>
                <a:rPr lang="es-PE" sz="1050" b="1" baseline="0" dirty="0">
                  <a:effectLst/>
                  <a:ea typeface="Calibri"/>
                  <a:cs typeface="Calibri"/>
                </a:rPr>
                <a:t> </a:t>
              </a:r>
              <a:r>
                <a:rPr lang="es-PE" sz="1050" b="1" dirty="0" smtClean="0">
                  <a:effectLst/>
                  <a:ea typeface="Calibri"/>
                  <a:cs typeface="Calibri"/>
                </a:rPr>
                <a:t>Perú </a:t>
              </a:r>
              <a:r>
                <a:rPr lang="es-PE" sz="1050" b="1" dirty="0">
                  <a:effectLst/>
                  <a:ea typeface="Calibri"/>
                  <a:cs typeface="Calibri"/>
                </a:rPr>
                <a:t>LNG</a:t>
              </a:r>
              <a:r>
                <a:rPr lang="es-PE" sz="1050" b="1" baseline="0" dirty="0">
                  <a:effectLst/>
                  <a:ea typeface="Calibri"/>
                  <a:cs typeface="Calibri"/>
                </a:rPr>
                <a:t> </a:t>
              </a:r>
              <a:r>
                <a:rPr lang="es-PE" sz="1050" b="0" baseline="0" dirty="0">
                  <a:effectLst/>
                  <a:ea typeface="Calibri"/>
                  <a:cs typeface="Calibri"/>
                </a:rPr>
                <a:t>i</a:t>
              </a:r>
              <a:r>
                <a:rPr lang="es-PE" sz="1050" b="0" dirty="0">
                  <a:effectLst/>
                  <a:ea typeface="Calibri"/>
                  <a:cs typeface="Calibri"/>
                </a:rPr>
                <a:t>naugura planta Melchorita (exportación)</a:t>
              </a:r>
              <a:endParaRPr lang="es-PE" sz="1050" b="0" dirty="0">
                <a:solidFill>
                  <a:schemeClr val="dk1"/>
                </a:solidFill>
                <a:effectLst/>
                <a:ea typeface="Calibri"/>
                <a:cs typeface="Calibri"/>
              </a:endParaRPr>
            </a:p>
          </p:txBody>
        </p:sp>
        <p:sp>
          <p:nvSpPr>
            <p:cNvPr id="25" name="117 Cuadro de texto"/>
            <p:cNvSpPr txBox="1"/>
            <p:nvPr/>
          </p:nvSpPr>
          <p:spPr>
            <a:xfrm>
              <a:off x="7103126" y="1300401"/>
              <a:ext cx="863200" cy="1163847"/>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15000"/>
                </a:lnSpc>
                <a:spcAft>
                  <a:spcPts val="1000"/>
                </a:spcAft>
              </a:pPr>
              <a:r>
                <a:rPr lang="es-PE" sz="1050" b="1" dirty="0">
                  <a:effectLst/>
                  <a:ea typeface="Calibri"/>
                  <a:cs typeface="Times New Roman"/>
                </a:rPr>
                <a:t>Contugas</a:t>
              </a:r>
              <a:r>
                <a:rPr lang="es-PE" sz="1050" dirty="0">
                  <a:effectLst/>
                  <a:ea typeface="Calibri"/>
                  <a:cs typeface="Times New Roman"/>
                </a:rPr>
                <a:t> inicia </a:t>
              </a:r>
              <a:r>
                <a:rPr lang="es-PE" sz="1050" b="0" dirty="0">
                  <a:effectLst/>
                  <a:ea typeface="Calibri"/>
                  <a:cs typeface="Times New Roman"/>
                </a:rPr>
                <a:t>operación</a:t>
              </a:r>
              <a:r>
                <a:rPr lang="es-PE" sz="1050" b="0" baseline="0" dirty="0">
                  <a:effectLst/>
                  <a:ea typeface="Calibri"/>
                  <a:cs typeface="Times New Roman"/>
                </a:rPr>
                <a:t> </a:t>
              </a:r>
              <a:r>
                <a:rPr lang="es-PE" sz="1050" baseline="0" dirty="0">
                  <a:effectLst/>
                  <a:ea typeface="Calibri"/>
                  <a:cs typeface="Times New Roman"/>
                </a:rPr>
                <a:t>parcial de distribución de GN en Ica</a:t>
              </a:r>
              <a:endParaRPr lang="es-PE" sz="1050" dirty="0">
                <a:effectLst/>
                <a:ea typeface="Calibri"/>
                <a:cs typeface="Times New Roman"/>
              </a:endParaRPr>
            </a:p>
          </p:txBody>
        </p:sp>
        <p:sp>
          <p:nvSpPr>
            <p:cNvPr id="26" name="107 Cuadro de texto"/>
            <p:cNvSpPr txBox="1"/>
            <p:nvPr/>
          </p:nvSpPr>
          <p:spPr>
            <a:xfrm>
              <a:off x="7029448" y="4313700"/>
              <a:ext cx="931969" cy="1047689"/>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lnSpc>
                  <a:spcPct val="115000"/>
                </a:lnSpc>
                <a:spcAft>
                  <a:spcPts val="1000"/>
                </a:spcAft>
              </a:pPr>
              <a:r>
                <a:rPr lang="es-PE" sz="1050" b="0" dirty="0">
                  <a:solidFill>
                    <a:schemeClr val="dk1"/>
                  </a:solidFill>
                  <a:effectLst/>
                  <a:latin typeface="+mn-lt"/>
                  <a:ea typeface="Calibri"/>
                  <a:cs typeface="Arial"/>
                </a:rPr>
                <a:t>Ley 29970</a:t>
              </a:r>
              <a:r>
                <a:rPr lang="es-PE" sz="1050" b="0" baseline="0" dirty="0">
                  <a:solidFill>
                    <a:schemeClr val="dk1"/>
                  </a:solidFill>
                  <a:effectLst/>
                  <a:latin typeface="+mn-lt"/>
                  <a:ea typeface="Calibri"/>
                  <a:cs typeface="Arial"/>
                </a:rPr>
                <a:t> </a:t>
              </a:r>
              <a:r>
                <a:rPr lang="es-PE" sz="1050" b="1" dirty="0">
                  <a:solidFill>
                    <a:schemeClr val="dk1"/>
                  </a:solidFill>
                  <a:effectLst/>
                  <a:latin typeface="+mn-lt"/>
                  <a:ea typeface="Calibri"/>
                  <a:cs typeface="Arial"/>
                </a:rPr>
                <a:t>seguridad energética y </a:t>
              </a:r>
              <a:r>
                <a:rPr lang="es-PE" sz="1050" b="0" dirty="0">
                  <a:solidFill>
                    <a:schemeClr val="dk1"/>
                  </a:solidFill>
                  <a:effectLst/>
                  <a:latin typeface="+mn-lt"/>
                  <a:ea typeface="Calibri"/>
                  <a:cs typeface="Arial"/>
                </a:rPr>
                <a:t>promueve</a:t>
              </a:r>
              <a:r>
                <a:rPr lang="es-PE" sz="1050" b="0" baseline="0" dirty="0">
                  <a:solidFill>
                    <a:schemeClr val="dk1"/>
                  </a:solidFill>
                  <a:effectLst/>
                  <a:latin typeface="+mn-lt"/>
                  <a:ea typeface="Calibri"/>
                  <a:cs typeface="Arial"/>
                </a:rPr>
                <a:t> </a:t>
              </a:r>
              <a:r>
                <a:rPr lang="es-PE" sz="1050" b="1" dirty="0">
                  <a:solidFill>
                    <a:schemeClr val="dk1"/>
                  </a:solidFill>
                  <a:effectLst/>
                  <a:latin typeface="+mn-lt"/>
                  <a:ea typeface="Calibri"/>
                  <a:cs typeface="Arial"/>
                </a:rPr>
                <a:t>petroquímica</a:t>
              </a:r>
            </a:p>
          </p:txBody>
        </p:sp>
        <p:sp>
          <p:nvSpPr>
            <p:cNvPr id="27" name="107 Cuadro de texto"/>
            <p:cNvSpPr txBox="1"/>
            <p:nvPr/>
          </p:nvSpPr>
          <p:spPr>
            <a:xfrm>
              <a:off x="8080627" y="1987549"/>
              <a:ext cx="981331" cy="973597"/>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PE" sz="1050" b="1" baseline="0" dirty="0">
                  <a:effectLst/>
                </a:rPr>
                <a:t>Nodo Energético </a:t>
              </a:r>
              <a:r>
                <a:rPr lang="es-PE" sz="1050" b="1" i="0" baseline="0" dirty="0">
                  <a:effectLst/>
                </a:rPr>
                <a:t>del Sur</a:t>
              </a:r>
              <a:r>
                <a:rPr lang="es-PE" sz="1050" b="0" i="0" baseline="0" dirty="0">
                  <a:effectLst/>
                </a:rPr>
                <a:t> se adjudica</a:t>
              </a:r>
              <a:r>
                <a:rPr lang="es-PE" sz="1050" baseline="0" dirty="0">
                  <a:effectLst/>
                </a:rPr>
                <a:t> </a:t>
              </a:r>
              <a:r>
                <a:rPr lang="es-PE" sz="1050" b="0" baseline="0" dirty="0">
                  <a:effectLst/>
                </a:rPr>
                <a:t>(Samay I y Enersur)</a:t>
              </a:r>
              <a:endParaRPr lang="es-PE" sz="1050" b="0" dirty="0">
                <a:effectLst/>
              </a:endParaRPr>
            </a:p>
          </p:txBody>
        </p:sp>
        <p:sp>
          <p:nvSpPr>
            <p:cNvPr id="28" name="107 Cuadro de texto"/>
            <p:cNvSpPr txBox="1"/>
            <p:nvPr/>
          </p:nvSpPr>
          <p:spPr>
            <a:xfrm>
              <a:off x="8014789" y="4493720"/>
              <a:ext cx="946566" cy="927803"/>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PE" sz="1050">
                  <a:effectLst/>
                </a:rPr>
                <a:t>Buena Pro del </a:t>
              </a:r>
              <a:r>
                <a:rPr lang="es-PE" sz="1050" b="1">
                  <a:effectLst/>
                </a:rPr>
                <a:t>Gasoducto Sur Peruano </a:t>
              </a:r>
              <a:r>
                <a:rPr lang="es-PE" sz="1050">
                  <a:effectLst/>
                </a:rPr>
                <a:t>(Odebrecht y Enagás )</a:t>
              </a:r>
              <a:endParaRPr lang="es-PE" sz="1050" b="1">
                <a:effectLst/>
              </a:endParaRPr>
            </a:p>
          </p:txBody>
        </p:sp>
        <p:sp>
          <p:nvSpPr>
            <p:cNvPr id="14" name="13 Rectángulo"/>
            <p:cNvSpPr/>
            <p:nvPr/>
          </p:nvSpPr>
          <p:spPr>
            <a:xfrm>
              <a:off x="3857625" y="1774823"/>
              <a:ext cx="819150" cy="370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29 Cuadro de texto"/>
            <p:cNvSpPr txBox="1"/>
            <p:nvPr/>
          </p:nvSpPr>
          <p:spPr>
            <a:xfrm>
              <a:off x="3624206" y="1274508"/>
              <a:ext cx="1358731" cy="711871"/>
            </a:xfrm>
            <a:prstGeom prst="rect">
              <a:avLst/>
            </a:prstGeom>
            <a:ln w="9525">
              <a:no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15000"/>
                </a:lnSpc>
                <a:spcAft>
                  <a:spcPts val="1000"/>
                </a:spcAft>
              </a:pPr>
              <a:r>
                <a:rPr lang="es-PE" sz="1050" b="1" dirty="0">
                  <a:effectLst/>
                  <a:ea typeface="Calibri"/>
                  <a:cs typeface="Times New Roman"/>
                </a:rPr>
                <a:t>Consorcio TGP</a:t>
              </a:r>
              <a:r>
                <a:rPr lang="es-PE" sz="1050" b="0" baseline="0" dirty="0">
                  <a:effectLst/>
                  <a:ea typeface="Calibri"/>
                  <a:cs typeface="Times New Roman"/>
                </a:rPr>
                <a:t> </a:t>
              </a:r>
              <a:r>
                <a:rPr lang="es-PE" sz="1050" dirty="0">
                  <a:effectLst/>
                  <a:ea typeface="Calibri"/>
                  <a:cs typeface="Times New Roman"/>
                </a:rPr>
                <a:t>adjudicada </a:t>
              </a:r>
              <a:r>
                <a:rPr lang="es-PE" sz="1050" baseline="0" dirty="0">
                  <a:effectLst/>
                  <a:ea typeface="Calibri"/>
                  <a:cs typeface="Times New Roman"/>
                </a:rPr>
                <a:t> </a:t>
              </a:r>
              <a:r>
                <a:rPr lang="es-PE" sz="1050" dirty="0">
                  <a:solidFill>
                    <a:schemeClr val="dk1"/>
                  </a:solidFill>
                  <a:effectLst/>
                </a:rPr>
                <a:t>(33 años) para </a:t>
              </a:r>
              <a:r>
                <a:rPr lang="es-PE" sz="1050" baseline="0" dirty="0">
                  <a:effectLst/>
                  <a:ea typeface="Calibri"/>
                  <a:cs typeface="Times New Roman"/>
                </a:rPr>
                <a:t>transportar y distribuir GN </a:t>
              </a:r>
              <a:endParaRPr lang="es-PE" sz="1050" b="1" dirty="0">
                <a:effectLst/>
                <a:ea typeface="Calibri"/>
                <a:cs typeface="Times New Roman"/>
              </a:endParaRPr>
            </a:p>
          </p:txBody>
        </p:sp>
      </p:grpSp>
    </p:spTree>
    <p:extLst>
      <p:ext uri="{BB962C8B-B14F-4D97-AF65-F5344CB8AC3E}">
        <p14:creationId xmlns:p14="http://schemas.microsoft.com/office/powerpoint/2010/main" val="318343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1338" y="0"/>
            <a:ext cx="8863654" cy="763857"/>
          </a:xfrm>
        </p:spPr>
        <p:txBody>
          <a:bodyPr/>
          <a:lstStyle/>
          <a:p>
            <a:r>
              <a:rPr lang="es-PE" sz="2800" dirty="0" smtClean="0"/>
              <a:t>La nueva ruta de la energía, </a:t>
            </a:r>
            <a:r>
              <a:rPr lang="es-PE" sz="2800" dirty="0" smtClean="0"/>
              <a:t>2014</a:t>
            </a:r>
            <a:endParaRPr lang="es-PE" sz="2800" dirty="0"/>
          </a:p>
        </p:txBody>
      </p:sp>
      <p:sp>
        <p:nvSpPr>
          <p:cNvPr id="12"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smtClean="0"/>
              <a:t>10 Años del Proyecto Camisea</a:t>
            </a:r>
            <a:endParaRPr lang="es-PE" sz="1900" b="1" dirty="0"/>
          </a:p>
        </p:txBody>
      </p:sp>
      <p:pic>
        <p:nvPicPr>
          <p:cNvPr id="8" name="1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317"/>
            <a:ext cx="8773885" cy="5119412"/>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162493" y="5996023"/>
            <a:ext cx="2483525" cy="369332"/>
          </a:xfrm>
          <a:prstGeom prst="rect">
            <a:avLst/>
          </a:prstGeom>
        </p:spPr>
        <p:txBody>
          <a:bodyPr wrap="square">
            <a:spAutoFit/>
          </a:bodyPr>
          <a:lstStyle/>
          <a:p>
            <a:r>
              <a:rPr lang="en-US" sz="900" dirty="0" smtClean="0">
                <a:solidFill>
                  <a:schemeClr val="tx1">
                    <a:lumMod val="85000"/>
                    <a:lumOff val="15000"/>
                  </a:schemeClr>
                </a:solidFill>
              </a:rPr>
              <a:t>Fuentes: Minem, ProInversión y Osinergmin. </a:t>
            </a:r>
            <a:r>
              <a:rPr lang="es-PE" sz="900" dirty="0" smtClean="0">
                <a:solidFill>
                  <a:schemeClr val="tx1">
                    <a:lumMod val="85000"/>
                    <a:lumOff val="15000"/>
                  </a:schemeClr>
                </a:solidFill>
              </a:rPr>
              <a:t>Elaboración</a:t>
            </a:r>
            <a:r>
              <a:rPr lang="es-PE" sz="900" dirty="0">
                <a:solidFill>
                  <a:schemeClr val="tx1">
                    <a:lumMod val="85000"/>
                    <a:lumOff val="15000"/>
                  </a:schemeClr>
                </a:solidFill>
              </a:rPr>
              <a:t>: </a:t>
            </a:r>
            <a:r>
              <a:rPr lang="es-PE" sz="900" dirty="0" smtClean="0">
                <a:solidFill>
                  <a:schemeClr val="tx1">
                    <a:lumMod val="85000"/>
                    <a:lumOff val="15000"/>
                  </a:schemeClr>
                </a:solidFill>
              </a:rPr>
              <a:t>OEE-Osinergmin.</a:t>
            </a:r>
            <a:endParaRPr lang="es-PE" sz="900" dirty="0">
              <a:solidFill>
                <a:schemeClr val="tx1">
                  <a:lumMod val="85000"/>
                  <a:lumOff val="15000"/>
                </a:schemeClr>
              </a:solidFill>
            </a:endParaRPr>
          </a:p>
        </p:txBody>
      </p:sp>
    </p:spTree>
    <p:extLst>
      <p:ext uri="{BB962C8B-B14F-4D97-AF65-F5344CB8AC3E}">
        <p14:creationId xmlns:p14="http://schemas.microsoft.com/office/powerpoint/2010/main" val="2584685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a:spLocks noGrp="1"/>
          </p:cNvSpPr>
          <p:nvPr>
            <p:ph type="title"/>
          </p:nvPr>
        </p:nvSpPr>
        <p:spPr>
          <a:xfrm>
            <a:off x="182044" y="58082"/>
            <a:ext cx="8609257" cy="763857"/>
          </a:xfrm>
        </p:spPr>
        <p:txBody>
          <a:bodyPr/>
          <a:lstStyle/>
          <a:p>
            <a:r>
              <a:rPr lang="es-PE" sz="3600" dirty="0" smtClean="0">
                <a:solidFill>
                  <a:schemeClr val="bg1"/>
                </a:solidFill>
              </a:rPr>
              <a:t>Inversiones en el Proyecto Camisea</a:t>
            </a:r>
            <a:endParaRPr lang="es-PE" sz="3600" dirty="0">
              <a:solidFill>
                <a:schemeClr val="bg1"/>
              </a:solidFill>
            </a:endParaRPr>
          </a:p>
        </p:txBody>
      </p:sp>
      <p:cxnSp>
        <p:nvCxnSpPr>
          <p:cNvPr id="4" name="3 Conector recto"/>
          <p:cNvCxnSpPr/>
          <p:nvPr/>
        </p:nvCxnSpPr>
        <p:spPr>
          <a:xfrm>
            <a:off x="0" y="771896"/>
            <a:ext cx="9144000" cy="3562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9" name="Title 1"/>
          <p:cNvSpPr txBox="1">
            <a:spLocks/>
          </p:cNvSpPr>
          <p:nvPr/>
        </p:nvSpPr>
        <p:spPr>
          <a:xfrm>
            <a:off x="495697" y="1419395"/>
            <a:ext cx="2817341"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6000" b="1" spc="-150" dirty="0" smtClean="0">
                <a:solidFill>
                  <a:schemeClr val="bg1"/>
                </a:solidFill>
                <a:latin typeface="Arial" panose="020B0604020202020204" pitchFamily="34" charset="0"/>
                <a:cs typeface="Arial" panose="020B0604020202020204" pitchFamily="34" charset="0"/>
              </a:rPr>
              <a:t>3,265</a:t>
            </a:r>
            <a:endParaRPr lang="en-US" sz="6000" b="1" spc="-150" dirty="0">
              <a:solidFill>
                <a:schemeClr val="bg1"/>
              </a:solidFill>
              <a:latin typeface="Arial" panose="020B0604020202020204" pitchFamily="34" charset="0"/>
              <a:cs typeface="Arial" panose="020B0604020202020204" pitchFamily="34" charset="0"/>
            </a:endParaRPr>
          </a:p>
        </p:txBody>
      </p:sp>
      <p:sp>
        <p:nvSpPr>
          <p:cNvPr id="10" name="9 Rectángulo"/>
          <p:cNvSpPr/>
          <p:nvPr/>
        </p:nvSpPr>
        <p:spPr>
          <a:xfrm>
            <a:off x="3087858" y="1665525"/>
            <a:ext cx="5352758" cy="1015663"/>
          </a:xfrm>
          <a:prstGeom prst="rect">
            <a:avLst/>
          </a:prstGeom>
        </p:spPr>
        <p:txBody>
          <a:bodyPr wrap="square">
            <a:spAutoFit/>
          </a:bodyPr>
          <a:lstStyle/>
          <a:p>
            <a:r>
              <a:rPr lang="es-PE" sz="2000" dirty="0" smtClean="0">
                <a:solidFill>
                  <a:schemeClr val="bg1"/>
                </a:solidFill>
              </a:rPr>
              <a:t>Millones de dólares fue la inversión ejecutada al 2013 en transporte (GN y LGN) y distribución (Cálidda y Contugas) en Perú.</a:t>
            </a:r>
            <a:endParaRPr lang="es-PE" sz="2000" dirty="0">
              <a:solidFill>
                <a:schemeClr val="bg1"/>
              </a:solidFill>
            </a:endParaRPr>
          </a:p>
        </p:txBody>
      </p:sp>
      <p:sp>
        <p:nvSpPr>
          <p:cNvPr id="11" name="Title 1"/>
          <p:cNvSpPr txBox="1">
            <a:spLocks/>
          </p:cNvSpPr>
          <p:nvPr/>
        </p:nvSpPr>
        <p:spPr>
          <a:xfrm>
            <a:off x="495697" y="3348485"/>
            <a:ext cx="2817341" cy="14155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kern="1200">
                <a:solidFill>
                  <a:srgbClr val="00316C"/>
                </a:solidFill>
                <a:latin typeface="Bebas Neue" panose="020B0606020202050201" pitchFamily="34" charset="0"/>
                <a:ea typeface="+mj-ea"/>
                <a:cs typeface="+mj-cs"/>
              </a:defRPr>
            </a:lvl1pPr>
          </a:lstStyle>
          <a:p>
            <a:pPr algn="l"/>
            <a:r>
              <a:rPr lang="es-PE" sz="6000" b="1" spc="-150" dirty="0" smtClean="0">
                <a:solidFill>
                  <a:schemeClr val="bg1"/>
                </a:solidFill>
                <a:latin typeface="Arial" panose="020B0604020202020204" pitchFamily="34" charset="0"/>
                <a:cs typeface="Arial" panose="020B0604020202020204" pitchFamily="34" charset="0"/>
              </a:rPr>
              <a:t>1,163</a:t>
            </a:r>
            <a:endParaRPr lang="en-US" sz="6000" b="1" spc="-150" dirty="0">
              <a:solidFill>
                <a:schemeClr val="bg1"/>
              </a:solidFill>
              <a:latin typeface="Arial" panose="020B0604020202020204" pitchFamily="34" charset="0"/>
              <a:cs typeface="Arial" panose="020B0604020202020204" pitchFamily="34" charset="0"/>
            </a:endParaRPr>
          </a:p>
        </p:txBody>
      </p:sp>
      <p:sp>
        <p:nvSpPr>
          <p:cNvPr id="12" name="11 Rectángulo"/>
          <p:cNvSpPr/>
          <p:nvPr/>
        </p:nvSpPr>
        <p:spPr>
          <a:xfrm>
            <a:off x="3087858" y="3594615"/>
            <a:ext cx="5352758" cy="1631216"/>
          </a:xfrm>
          <a:prstGeom prst="rect">
            <a:avLst/>
          </a:prstGeom>
        </p:spPr>
        <p:txBody>
          <a:bodyPr wrap="square">
            <a:spAutoFit/>
          </a:bodyPr>
          <a:lstStyle/>
          <a:p>
            <a:r>
              <a:rPr lang="es-PE" sz="2000" dirty="0" smtClean="0">
                <a:solidFill>
                  <a:schemeClr val="bg1"/>
                </a:solidFill>
              </a:rPr>
              <a:t>Millones de dólares es la inversión estimada para el período 2014-2018 en exploración (Lote 88), transporte (derivación Ayacucho y planta compresora K´127) y distribución (Cálidda) de GN en Perú.</a:t>
            </a:r>
            <a:endParaRPr lang="es-PE" sz="2000" dirty="0">
              <a:solidFill>
                <a:schemeClr val="bg1"/>
              </a:solidFill>
            </a:endParaRPr>
          </a:p>
        </p:txBody>
      </p:sp>
    </p:spTree>
    <p:extLst>
      <p:ext uri="{BB962C8B-B14F-4D97-AF65-F5344CB8AC3E}">
        <p14:creationId xmlns:p14="http://schemas.microsoft.com/office/powerpoint/2010/main" val="3421141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2044" y="52249"/>
            <a:ext cx="8609257" cy="763857"/>
          </a:xfrm>
        </p:spPr>
        <p:txBody>
          <a:bodyPr/>
          <a:lstStyle/>
          <a:p>
            <a:r>
              <a:rPr lang="es-PE" sz="2800" dirty="0" smtClean="0"/>
              <a:t>Magnitud de los recursos,  2004 vs 2013</a:t>
            </a:r>
            <a:endParaRPr lang="es-PE" sz="2800" dirty="0"/>
          </a:p>
        </p:txBody>
      </p:sp>
      <p:sp>
        <p:nvSpPr>
          <p:cNvPr id="12" name="4 Marcador de texto"/>
          <p:cNvSpPr txBox="1">
            <a:spLocks/>
          </p:cNvSpPr>
          <p:nvPr/>
        </p:nvSpPr>
        <p:spPr>
          <a:xfrm>
            <a:off x="3498659" y="6226855"/>
            <a:ext cx="5564187" cy="498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PE" sz="1900" b="1" smtClean="0"/>
              <a:t>10 Años del Proyecto Camisea</a:t>
            </a:r>
            <a:endParaRPr lang="es-PE" sz="1900" b="1" dirty="0"/>
          </a:p>
        </p:txBody>
      </p:sp>
      <p:sp>
        <p:nvSpPr>
          <p:cNvPr id="6" name="5 Rectángulo"/>
          <p:cNvSpPr/>
          <p:nvPr/>
        </p:nvSpPr>
        <p:spPr>
          <a:xfrm>
            <a:off x="334541" y="5093069"/>
            <a:ext cx="2483525" cy="230832"/>
          </a:xfrm>
          <a:prstGeom prst="rect">
            <a:avLst/>
          </a:prstGeom>
        </p:spPr>
        <p:txBody>
          <a:bodyPr wrap="square">
            <a:spAutoFit/>
          </a:bodyPr>
          <a:lstStyle/>
          <a:p>
            <a:r>
              <a:rPr lang="en-US" sz="900" dirty="0" smtClean="0">
                <a:solidFill>
                  <a:schemeClr val="tx1">
                    <a:lumMod val="85000"/>
                    <a:lumOff val="15000"/>
                  </a:schemeClr>
                </a:solidFill>
              </a:rPr>
              <a:t>Fuentes: Minem. </a:t>
            </a:r>
            <a:r>
              <a:rPr lang="es-PE" sz="900" dirty="0" smtClean="0">
                <a:solidFill>
                  <a:schemeClr val="tx1">
                    <a:lumMod val="85000"/>
                    <a:lumOff val="15000"/>
                  </a:schemeClr>
                </a:solidFill>
              </a:rPr>
              <a:t>Elaboración</a:t>
            </a:r>
            <a:r>
              <a:rPr lang="es-PE" sz="900" dirty="0">
                <a:solidFill>
                  <a:schemeClr val="tx1">
                    <a:lumMod val="85000"/>
                    <a:lumOff val="15000"/>
                  </a:schemeClr>
                </a:solidFill>
              </a:rPr>
              <a:t>: </a:t>
            </a:r>
            <a:r>
              <a:rPr lang="es-PE" sz="900" dirty="0" smtClean="0">
                <a:solidFill>
                  <a:schemeClr val="tx1">
                    <a:lumMod val="85000"/>
                    <a:lumOff val="15000"/>
                  </a:schemeClr>
                </a:solidFill>
              </a:rPr>
              <a:t>OEE-Osinergmin.</a:t>
            </a:r>
            <a:endParaRPr lang="es-PE" sz="900" dirty="0">
              <a:solidFill>
                <a:schemeClr val="tx1">
                  <a:lumMod val="85000"/>
                  <a:lumOff val="15000"/>
                </a:schemeClr>
              </a:solidFill>
            </a:endParaRPr>
          </a:p>
        </p:txBody>
      </p:sp>
      <p:sp>
        <p:nvSpPr>
          <p:cNvPr id="2" name="1 Rectángulo"/>
          <p:cNvSpPr/>
          <p:nvPr/>
        </p:nvSpPr>
        <p:spPr>
          <a:xfrm>
            <a:off x="103414" y="884599"/>
            <a:ext cx="8801100" cy="923330"/>
          </a:xfrm>
          <a:prstGeom prst="rect">
            <a:avLst/>
          </a:prstGeom>
        </p:spPr>
        <p:txBody>
          <a:bodyPr wrap="square">
            <a:spAutoFit/>
          </a:bodyPr>
          <a:lstStyle/>
          <a:p>
            <a:pPr marL="285750" indent="-285750" algn="just">
              <a:buFont typeface="Arial" pitchFamily="34" charset="0"/>
              <a:buChar char="•"/>
            </a:pPr>
            <a:r>
              <a:rPr lang="es-PE" dirty="0"/>
              <a:t>Por la naturaleza de los yacimientos, es imposible determinar con exactitud la cantidad de recursos. Es una información que se actualiza constantemente. La zona de Camisea incluye cuatro lotes, tres en explotación y uno en exploración. </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98"/>
          <a:stretch/>
        </p:blipFill>
        <p:spPr bwMode="auto">
          <a:xfrm>
            <a:off x="334541" y="2082938"/>
            <a:ext cx="4601348" cy="303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2438"/>
          <a:stretch/>
        </p:blipFill>
        <p:spPr bwMode="auto">
          <a:xfrm>
            <a:off x="4503964" y="2073495"/>
            <a:ext cx="4400550" cy="301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650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4326</TotalTime>
  <Words>1313</Words>
  <Application>Microsoft Office PowerPoint</Application>
  <PresentationFormat>Presentación en pantalla (4:3)</PresentationFormat>
  <Paragraphs>141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Contenido</vt:lpstr>
      <vt:lpstr>Presentación de PowerPoint</vt:lpstr>
      <vt:lpstr>Antecedentes del gas en el Perú</vt:lpstr>
      <vt:lpstr>Presentación de PowerPoint</vt:lpstr>
      <vt:lpstr>Línea de tiempo del Proyecto Camisea, 1981-2014</vt:lpstr>
      <vt:lpstr>La nueva ruta de la energía, 2014</vt:lpstr>
      <vt:lpstr>Inversiones en el Proyecto Camisea</vt:lpstr>
      <vt:lpstr>Magnitud de los recursos,  2004 vs 2013</vt:lpstr>
      <vt:lpstr>Entidades involucradas en la normativa del gas</vt:lpstr>
      <vt:lpstr>Normativa general de la supervisión</vt:lpstr>
      <vt:lpstr>Componentes del precio del gas de Camisea</vt:lpstr>
      <vt:lpstr>Funcionamiento de la Garantía de Red Principal (GRP)</vt:lpstr>
      <vt:lpstr>Respuesta del mercado interno</vt:lpstr>
      <vt:lpstr>Respuesta del mercado interno</vt:lpstr>
      <vt:lpstr>Presentación de PowerPoint</vt:lpstr>
      <vt:lpstr>Impactos económicos, 2000-2013</vt:lpstr>
      <vt:lpstr>Impactos económicos, 2000-2013</vt:lpstr>
      <vt:lpstr>Impactos en la mitigación del cambio climático, 2004-2013</vt:lpstr>
      <vt:lpstr>Retos  futuros</vt:lpstr>
      <vt:lpstr>Presentación de PowerPoint</vt:lpstr>
      <vt:lpstr>Comentarios finales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Regulación del Servicio de Transporte y  Distribución de Gas Natural</dc:title>
  <dc:creator>Carlos Miranda Velasquez</dc:creator>
  <cp:lastModifiedBy>Julio Salvador Jacome</cp:lastModifiedBy>
  <cp:revision>277</cp:revision>
  <dcterms:created xsi:type="dcterms:W3CDTF">2014-08-13T17:42:13Z</dcterms:created>
  <dcterms:modified xsi:type="dcterms:W3CDTF">2015-02-09T23:35:38Z</dcterms:modified>
</cp:coreProperties>
</file>